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379" r:id="rId7"/>
    <p:sldId id="380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381" r:id="rId21"/>
    <p:sldId id="276" r:id="rId22"/>
    <p:sldId id="382" r:id="rId23"/>
    <p:sldId id="383" r:id="rId24"/>
    <p:sldId id="279" r:id="rId25"/>
    <p:sldId id="280" r:id="rId26"/>
    <p:sldId id="281" r:id="rId27"/>
    <p:sldId id="282" r:id="rId28"/>
    <p:sldId id="283" r:id="rId29"/>
    <p:sldId id="284" r:id="rId30"/>
    <p:sldId id="384" r:id="rId31"/>
    <p:sldId id="385" r:id="rId32"/>
    <p:sldId id="386" r:id="rId33"/>
    <p:sldId id="387" r:id="rId34"/>
    <p:sldId id="388" r:id="rId35"/>
    <p:sldId id="389" r:id="rId36"/>
    <p:sldId id="390" r:id="rId37"/>
    <p:sldId id="391" r:id="rId38"/>
    <p:sldId id="392" r:id="rId39"/>
    <p:sldId id="393" r:id="rId40"/>
    <p:sldId id="394" r:id="rId41"/>
    <p:sldId id="296" r:id="rId42"/>
    <p:sldId id="297" r:id="rId43"/>
    <p:sldId id="298" r:id="rId44"/>
    <p:sldId id="299" r:id="rId45"/>
    <p:sldId id="395" r:id="rId46"/>
    <p:sldId id="396" r:id="rId47"/>
    <p:sldId id="302" r:id="rId48"/>
    <p:sldId id="303" r:id="rId49"/>
    <p:sldId id="304" r:id="rId50"/>
    <p:sldId id="305" r:id="rId51"/>
    <p:sldId id="306" r:id="rId52"/>
    <p:sldId id="307" r:id="rId53"/>
    <p:sldId id="397" r:id="rId54"/>
    <p:sldId id="398" r:id="rId55"/>
    <p:sldId id="399" r:id="rId56"/>
    <p:sldId id="400" r:id="rId57"/>
    <p:sldId id="312" r:id="rId58"/>
    <p:sldId id="313" r:id="rId59"/>
    <p:sldId id="401" r:id="rId60"/>
    <p:sldId id="500" r:id="rId61"/>
    <p:sldId id="316" r:id="rId62"/>
    <p:sldId id="501" r:id="rId63"/>
    <p:sldId id="502" r:id="rId64"/>
    <p:sldId id="503" r:id="rId65"/>
    <p:sldId id="504" r:id="rId66"/>
    <p:sldId id="505" r:id="rId67"/>
    <p:sldId id="506" r:id="rId68"/>
    <p:sldId id="323" r:id="rId69"/>
    <p:sldId id="507" r:id="rId70"/>
    <p:sldId id="325" r:id="rId71"/>
    <p:sldId id="508" r:id="rId72"/>
    <p:sldId id="509" r:id="rId73"/>
    <p:sldId id="510" r:id="rId74"/>
    <p:sldId id="329" r:id="rId75"/>
    <p:sldId id="330" r:id="rId76"/>
    <p:sldId id="511" r:id="rId77"/>
    <p:sldId id="332" r:id="rId78"/>
    <p:sldId id="333" r:id="rId79"/>
    <p:sldId id="334" r:id="rId80"/>
    <p:sldId id="335" r:id="rId81"/>
    <p:sldId id="512" r:id="rId82"/>
    <p:sldId id="513" r:id="rId83"/>
    <p:sldId id="338" r:id="rId84"/>
    <p:sldId id="339" r:id="rId85"/>
    <p:sldId id="514" r:id="rId86"/>
    <p:sldId id="341" r:id="rId87"/>
    <p:sldId id="515" r:id="rId88"/>
    <p:sldId id="516" r:id="rId89"/>
    <p:sldId id="517" r:id="rId90"/>
    <p:sldId id="518" r:id="rId91"/>
    <p:sldId id="519" r:id="rId92"/>
    <p:sldId id="520" r:id="rId93"/>
    <p:sldId id="521" r:id="rId94"/>
    <p:sldId id="349" r:id="rId95"/>
    <p:sldId id="522" r:id="rId96"/>
    <p:sldId id="523" r:id="rId97"/>
    <p:sldId id="524" r:id="rId98"/>
    <p:sldId id="525" r:id="rId99"/>
    <p:sldId id="526" r:id="rId100"/>
    <p:sldId id="527" r:id="rId101"/>
    <p:sldId id="528" r:id="rId102"/>
    <p:sldId id="357" r:id="rId103"/>
    <p:sldId id="529" r:id="rId104"/>
    <p:sldId id="530" r:id="rId105"/>
    <p:sldId id="531" r:id="rId106"/>
    <p:sldId id="532" r:id="rId107"/>
    <p:sldId id="533" r:id="rId108"/>
    <p:sldId id="534" r:id="rId109"/>
    <p:sldId id="535" r:id="rId110"/>
    <p:sldId id="536" r:id="rId111"/>
    <p:sldId id="366" r:id="rId112"/>
    <p:sldId id="367" r:id="rId113"/>
    <p:sldId id="537" r:id="rId114"/>
    <p:sldId id="538" r:id="rId115"/>
    <p:sldId id="539" r:id="rId116"/>
    <p:sldId id="540" r:id="rId117"/>
    <p:sldId id="372" r:id="rId118"/>
    <p:sldId id="541" r:id="rId119"/>
    <p:sldId id="542" r:id="rId120"/>
    <p:sldId id="375" r:id="rId121"/>
    <p:sldId id="376" r:id="rId122"/>
    <p:sldId id="543" r:id="rId123"/>
    <p:sldId id="378" r:id="rId124"/>
  </p:sldIdLst>
  <p:sldSz cx="10693400" cy="7556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>
          <p15:clr>
            <a:srgbClr val="A4A3A4"/>
          </p15:clr>
        </p15:guide>
        <p15:guide id="2" pos="288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462" y="72"/>
      </p:cViewPr>
      <p:guideLst>
        <p:guide orient="horz" pos="2112"/>
        <p:guide pos="288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5/2/2080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5/2/2080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5/2/2080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5/2/2080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5/2/2080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5/2/2080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5/2/2080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5/2/2080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5/2/2080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5/2/2080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5/2/2080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5/2/2080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4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4.png"/><Relationship Id="rId4" Type="http://schemas.openxmlformats.org/officeDocument/2006/relationships/image" Target="../media/image4.jpe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5.png"/><Relationship Id="rId4" Type="http://schemas.openxmlformats.org/officeDocument/2006/relationships/image" Target="../media/image4.jpe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image" Target="../media/image4.jpe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7.png"/><Relationship Id="rId4" Type="http://schemas.openxmlformats.org/officeDocument/2006/relationships/image" Target="../media/image4.jpe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8.png"/><Relationship Id="rId4" Type="http://schemas.openxmlformats.org/officeDocument/2006/relationships/image" Target="../media/image4.jpe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9.png"/><Relationship Id="rId4" Type="http://schemas.openxmlformats.org/officeDocument/2006/relationships/image" Target="../media/image4.jpe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0.png"/><Relationship Id="rId4" Type="http://schemas.openxmlformats.org/officeDocument/2006/relationships/image" Target="../media/image4.jpe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1.png"/><Relationship Id="rId4" Type="http://schemas.openxmlformats.org/officeDocument/2006/relationships/image" Target="../media/image4.jpe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2.png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jpe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png"/><Relationship Id="rId4" Type="http://schemas.openxmlformats.org/officeDocument/2006/relationships/image" Target="../media/image4.jpe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4.png"/><Relationship Id="rId4" Type="http://schemas.openxmlformats.org/officeDocument/2006/relationships/image" Target="../media/image4.jpe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5.png"/><Relationship Id="rId4" Type="http://schemas.openxmlformats.org/officeDocument/2006/relationships/image" Target="../media/image4.jpe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6.png"/><Relationship Id="rId4" Type="http://schemas.openxmlformats.org/officeDocument/2006/relationships/image" Target="../media/image4.jpe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7.png"/><Relationship Id="rId4" Type="http://schemas.openxmlformats.org/officeDocument/2006/relationships/image" Target="../media/image4.jpe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8.png"/><Relationship Id="rId4" Type="http://schemas.openxmlformats.org/officeDocument/2006/relationships/image" Target="../media/image4.jpe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9.png"/><Relationship Id="rId4" Type="http://schemas.openxmlformats.org/officeDocument/2006/relationships/image" Target="../media/image4.jpe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4.jpe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1.png"/><Relationship Id="rId4" Type="http://schemas.openxmlformats.org/officeDocument/2006/relationships/image" Target="../media/image4.jpe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4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3" Type="http://schemas.openxmlformats.org/officeDocument/2006/relationships/image" Target="../media/image2.jpe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1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4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jpeg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4.png"/><Relationship Id="rId5" Type="http://schemas.openxmlformats.org/officeDocument/2006/relationships/image" Target="../media/image4.jpeg"/><Relationship Id="rId10" Type="http://schemas.openxmlformats.org/officeDocument/2006/relationships/image" Target="../media/image33.wmf"/><Relationship Id="rId4" Type="http://schemas.openxmlformats.org/officeDocument/2006/relationships/image" Target="../media/image3.jpeg"/><Relationship Id="rId9" Type="http://schemas.openxmlformats.org/officeDocument/2006/relationships/oleObject" Target="../embeddings/oleObject2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4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4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4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4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4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4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4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4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7.png"/><Relationship Id="rId4" Type="http://schemas.openxmlformats.org/officeDocument/2006/relationships/image" Target="../media/image4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4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1.png"/><Relationship Id="rId4" Type="http://schemas.openxmlformats.org/officeDocument/2006/relationships/image" Target="../media/image4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4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4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4.png"/><Relationship Id="rId4" Type="http://schemas.openxmlformats.org/officeDocument/2006/relationships/image" Target="../media/image4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5.png"/><Relationship Id="rId4" Type="http://schemas.openxmlformats.org/officeDocument/2006/relationships/image" Target="../media/image4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4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9.png"/><Relationship Id="rId4" Type="http://schemas.openxmlformats.org/officeDocument/2006/relationships/image" Target="../media/image4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png"/><Relationship Id="rId4" Type="http://schemas.openxmlformats.org/officeDocument/2006/relationships/image" Target="../media/image4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1.png"/><Relationship Id="rId4" Type="http://schemas.openxmlformats.org/officeDocument/2006/relationships/image" Target="../media/image4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4.jpe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6.png"/><Relationship Id="rId4" Type="http://schemas.openxmlformats.org/officeDocument/2006/relationships/image" Target="../media/image4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4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4.jpe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png"/><Relationship Id="rId4" Type="http://schemas.openxmlformats.org/officeDocument/2006/relationships/image" Target="../media/image4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4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4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4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4.pn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5.png"/><Relationship Id="rId4" Type="http://schemas.openxmlformats.org/officeDocument/2006/relationships/image" Target="../media/image4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png"/><Relationship Id="rId4" Type="http://schemas.openxmlformats.org/officeDocument/2006/relationships/image" Target="../media/image4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png"/><Relationship Id="rId4" Type="http://schemas.openxmlformats.org/officeDocument/2006/relationships/image" Target="../media/image4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8.png"/><Relationship Id="rId4" Type="http://schemas.openxmlformats.org/officeDocument/2006/relationships/image" Target="../media/image4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png"/><Relationship Id="rId4" Type="http://schemas.openxmlformats.org/officeDocument/2006/relationships/image" Target="../media/image4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png"/><Relationship Id="rId4" Type="http://schemas.openxmlformats.org/officeDocument/2006/relationships/image" Target="../media/image4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1.png"/><Relationship Id="rId4" Type="http://schemas.openxmlformats.org/officeDocument/2006/relationships/image" Target="../media/image4.jpe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4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pn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342900"/>
            <a:ext cx="9182100" cy="6883400"/>
          </a:xfrm>
          <a:prstGeom prst="rect">
            <a:avLst/>
          </a:prstGeom>
          <a:noFill/>
        </p:spPr>
      </p:pic>
      <p:sp>
        <p:nvSpPr>
          <p:cNvPr id="3" name="TextBox 1"/>
          <p:cNvSpPr txBox="1"/>
          <p:nvPr/>
        </p:nvSpPr>
        <p:spPr>
          <a:xfrm>
            <a:off x="1117600" y="6858000"/>
            <a:ext cx="800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第3-1页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63600" y="1739900"/>
            <a:ext cx="533400" cy="3917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5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7.1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752600" y="1739900"/>
            <a:ext cx="30099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5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LTI离散系统的响应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016000" y="2273300"/>
            <a:ext cx="3048000" cy="162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CF123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一、差分与差分方程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</a:pPr>
            <a:r>
              <a:rPr lang="en-US" altLang="zh-CN" sz="2400" dirty="0" smtClean="0">
                <a:solidFill>
                  <a:srgbClr val="CF123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二、差分方程的经典解</a:t>
            </a:r>
          </a:p>
          <a:p>
            <a:pPr>
              <a:lnSpc>
                <a:spcPts val="3400"/>
              </a:lnSpc>
            </a:pPr>
            <a:r>
              <a:rPr lang="en-US" altLang="zh-CN" sz="2400" dirty="0" smtClean="0">
                <a:solidFill>
                  <a:srgbClr val="CF123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三、零输入响应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</a:pPr>
            <a:r>
              <a:rPr lang="en-US" altLang="zh-CN" sz="2400" dirty="0" smtClean="0">
                <a:solidFill>
                  <a:srgbClr val="CF123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四、零状态响应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092200" y="6223000"/>
            <a:ext cx="12192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400" dirty="0" smtClean="0">
                <a:solidFill>
                  <a:srgbClr val="000000"/>
                </a:solidFill>
                <a:latin typeface="方正舒体" panose="02010601030101010101" pitchFamily="18" charset="-122"/>
                <a:cs typeface="方正舒体" panose="02010601030101010101" pitchFamily="18" charset="-122"/>
              </a:rPr>
              <a:t>点击目录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755900" y="6223000"/>
            <a:ext cx="2133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400" dirty="0" smtClean="0">
                <a:solidFill>
                  <a:srgbClr val="000000"/>
                </a:solidFill>
                <a:latin typeface="方正舒体" panose="02010601030101010101" pitchFamily="18" charset="-122"/>
                <a:cs typeface="方正舒体" panose="02010601030101010101" pitchFamily="18" charset="-122"/>
              </a:rPr>
              <a:t>，进入相关章节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651500" y="1739900"/>
            <a:ext cx="533400" cy="3917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5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7.3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6540500" y="1739900"/>
            <a:ext cx="10541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5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卷积和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651500" y="2286000"/>
            <a:ext cx="4089400" cy="17379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CF123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一、卷积和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CF123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二、卷积的图解</a:t>
            </a:r>
          </a:p>
          <a:p>
            <a:pPr>
              <a:lnSpc>
                <a:spcPts val="3400"/>
              </a:lnSpc>
              <a:tabLst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CF123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三、卷积和的性质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152400" algn="l"/>
              </a:tabLst>
            </a:pPr>
            <a:r>
              <a:rPr lang="en-US" altLang="zh-CN" sz="2795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*7.4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离散系统的算子分析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863600" y="4000500"/>
            <a:ext cx="8521700" cy="128968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152400" algn="l"/>
                <a:tab pos="4864100" algn="l"/>
              </a:tabLst>
            </a:pPr>
            <a:r>
              <a:rPr lang="en-US" altLang="zh-CN" sz="2795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7.2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单位序列和单位序列响应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400" dirty="0" smtClean="0">
                <a:solidFill>
                  <a:srgbClr val="CF12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一、</a:t>
            </a:r>
            <a:r>
              <a:rPr lang="en-US" altLang="zh-CN" sz="2400" b="1" dirty="0" smtClean="0">
                <a:solidFill>
                  <a:srgbClr val="CF12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dirty="0" smtClean="0">
                <a:solidFill>
                  <a:srgbClr val="CF12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算子及方程</a:t>
            </a:r>
          </a:p>
          <a:p>
            <a:pPr>
              <a:lnSpc>
                <a:spcPts val="2200"/>
              </a:lnSpc>
              <a:tabLst>
                <a:tab pos="152400" algn="l"/>
                <a:tab pos="48641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CF12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二、离散系统的零输入响应</a:t>
            </a:r>
          </a:p>
          <a:p>
            <a:pPr>
              <a:lnSpc>
                <a:spcPts val="3000"/>
              </a:lnSpc>
              <a:tabLst>
                <a:tab pos="152400" algn="l"/>
                <a:tab pos="48641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CF12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三、由</a:t>
            </a:r>
            <a:r>
              <a:rPr lang="en-US" altLang="zh-CN" sz="2400" b="1" dirty="0" smtClean="0">
                <a:solidFill>
                  <a:srgbClr val="CF12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H(E)</a:t>
            </a:r>
            <a:r>
              <a:rPr lang="en-US" altLang="zh-CN" sz="2400" dirty="0" smtClean="0">
                <a:solidFill>
                  <a:srgbClr val="CF12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求</a:t>
            </a:r>
            <a:r>
              <a:rPr lang="en-US" altLang="zh-CN" sz="2400" b="1" dirty="0" smtClean="0">
                <a:solidFill>
                  <a:srgbClr val="CF123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h(k)</a:t>
            </a:r>
          </a:p>
          <a:p>
            <a:pPr>
              <a:lnSpc>
                <a:spcPts val="1500"/>
              </a:lnSpc>
              <a:tabLst>
                <a:tab pos="152400" algn="l"/>
                <a:tab pos="4864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CF123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二、单位序列响应和阶跃响应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244600" y="406400"/>
            <a:ext cx="3892550" cy="107124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1231900" algn="l"/>
              </a:tabLst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000"/>
              </a:lnSpc>
              <a:tabLst>
                <a:tab pos="1231900" algn="l"/>
              </a:tabLst>
            </a:pPr>
            <a:r>
              <a:rPr lang="en-US" altLang="zh-CN" dirty="0" smtClean="0"/>
              <a:t>	</a:t>
            </a:r>
            <a:r>
              <a:rPr lang="en-US" altLang="zh-CN" sz="36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</a:t>
            </a:r>
            <a:r>
              <a:rPr lang="zh-CN" altLang="en-US" sz="36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七</a:t>
            </a:r>
            <a:r>
              <a:rPr lang="en-US" altLang="zh-CN" sz="36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章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305300" y="419100"/>
            <a:ext cx="4724400" cy="107124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9144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</a:t>
            </a:r>
            <a:r>
              <a:rPr lang="zh-CN" altLang="en-US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七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章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离散系统的时域分析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914400" algn="l"/>
              </a:tabLst>
            </a:pPr>
            <a:r>
              <a:rPr lang="en-US" altLang="zh-CN" sz="36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离散系统的时域分析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5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第3-10页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448300" y="368300"/>
            <a:ext cx="3315970" cy="3657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.1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400" b="1" dirty="0" smtClean="0">
                <a:solidFill>
                  <a:srgbClr val="0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LTI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离散系统的响应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965200" y="1155700"/>
            <a:ext cx="8801100" cy="39954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177800" algn="l"/>
                <a:tab pos="622300" algn="l"/>
                <a:tab pos="965200" algn="l"/>
              </a:tabLst>
            </a:pPr>
            <a:r>
              <a:rPr lang="en-US" altLang="zh-CN" sz="3200" dirty="0" smtClean="0">
                <a:solidFill>
                  <a:srgbClr val="0000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1.</a:t>
            </a: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200" dirty="0" smtClean="0">
                <a:solidFill>
                  <a:srgbClr val="0000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零输入响应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177800" algn="l"/>
                <a:tab pos="622300" algn="l"/>
                <a:tab pos="9652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系统的激励为零，仅由系统的初始状态引起的响应，</a:t>
            </a:r>
          </a:p>
          <a:p>
            <a:pPr>
              <a:lnSpc>
                <a:spcPts val="4100"/>
              </a:lnSpc>
              <a:tabLst>
                <a:tab pos="177800" algn="l"/>
                <a:tab pos="622300" algn="l"/>
                <a:tab pos="9652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称为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零输入响应，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用</a:t>
            </a:r>
            <a:r>
              <a:rPr lang="en-US" altLang="zh-CN" sz="279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表示。</a:t>
            </a:r>
          </a:p>
          <a:p>
            <a:pPr>
              <a:lnSpc>
                <a:spcPts val="3900"/>
              </a:lnSpc>
              <a:tabLst>
                <a:tab pos="177800" algn="l"/>
                <a:tab pos="622300" algn="l"/>
                <a:tab pos="9652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在零输入条件下，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式可化为</a:t>
            </a:r>
            <a:r>
              <a:rPr lang="en-US" altLang="zh-CN" sz="2795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齐次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方程：</a:t>
            </a:r>
          </a:p>
          <a:p>
            <a:pPr>
              <a:lnSpc>
                <a:spcPts val="3300"/>
              </a:lnSpc>
              <a:tabLst>
                <a:tab pos="177800" algn="l"/>
                <a:tab pos="622300" algn="l"/>
                <a:tab pos="965200" algn="l"/>
              </a:tabLst>
            </a:pPr>
            <a:r>
              <a:rPr lang="en-US" altLang="zh-CN" dirty="0" smtClean="0"/>
              <a:t>			</a:t>
            </a:r>
            <a:endParaRPr lang="en-US" altLang="zh-CN" sz="2895" i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4000"/>
              </a:lnSpc>
              <a:tabLst>
                <a:tab pos="177800" algn="l"/>
                <a:tab pos="622300" algn="l"/>
                <a:tab pos="9652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通常，用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(-1)</a:t>
            </a:r>
            <a:r>
              <a:rPr lang="en-US" altLang="zh-CN" sz="28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(-2)</a:t>
            </a:r>
            <a:r>
              <a:rPr lang="en-US" altLang="zh-CN" sz="28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(-n)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描述系统的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初始状态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177800" algn="l"/>
                <a:tab pos="622300" algn="l"/>
                <a:tab pos="9652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一般设定激励是在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时刻接入系统的，在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&lt;0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时，</a:t>
            </a:r>
          </a:p>
          <a:p>
            <a:pPr>
              <a:lnSpc>
                <a:spcPts val="3400"/>
              </a:lnSpc>
              <a:tabLst>
                <a:tab pos="177800" algn="l"/>
                <a:tab pos="622300" algn="l"/>
                <a:tab pos="9652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激励尚未接入，因此（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）的初始状态满足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3110865"/>
            <a:ext cx="7903210" cy="554990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0150" y="5151120"/>
            <a:ext cx="3006725" cy="141859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.5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04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离散系统的零状态响应</a:t>
            </a: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795" y="1004570"/>
            <a:ext cx="8279130" cy="55499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.5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04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离散系统的零状态响应</a:t>
            </a: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165" y="1062355"/>
            <a:ext cx="8568690" cy="519557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第3-102页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1181100" y="1320800"/>
            <a:ext cx="8039100" cy="468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                <a:tab pos="355600" algn="l"/>
                <a:tab pos="800100" algn="l"/>
                <a:tab pos="889000" algn="l"/>
              </a:tabLst>
            </a:pPr>
            <a:r>
              <a:rPr lang="en-US" altLang="zh-CN" sz="3600" dirty="0" smtClean="0">
                <a:solidFill>
                  <a:srgbClr val="0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求单位响应</a:t>
            </a:r>
            <a:r>
              <a:rPr lang="en-US" altLang="zh-CN" sz="3600" b="1" i="1" dirty="0" smtClean="0">
                <a:solidFill>
                  <a:srgbClr val="0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3600" b="1" dirty="0" smtClean="0">
                <a:solidFill>
                  <a:srgbClr val="0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600" b="1" i="1" dirty="0" smtClean="0">
                <a:solidFill>
                  <a:srgbClr val="0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600" b="1" dirty="0" smtClean="0">
                <a:solidFill>
                  <a:srgbClr val="0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3600" dirty="0" smtClean="0">
                <a:solidFill>
                  <a:srgbClr val="0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方法小结：</a:t>
            </a:r>
          </a:p>
          <a:p>
            <a:pPr>
              <a:lnSpc>
                <a:spcPts val="3700"/>
              </a:lnSpc>
              <a:tabLst>
                <a:tab pos="355600" algn="l"/>
                <a:tab pos="800100" algn="l"/>
                <a:tab pos="889000" algn="l"/>
              </a:tabLst>
            </a:pPr>
            <a:r>
              <a:rPr lang="en-US" altLang="zh-CN" dirty="0" smtClean="0"/>
              <a:t>	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H(E)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的正幂分式，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H(E)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除以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，得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H(E)/E;</a:t>
            </a:r>
          </a:p>
          <a:p>
            <a:pPr>
              <a:lnSpc>
                <a:spcPts val="3700"/>
              </a:lnSpc>
              <a:tabLst>
                <a:tab pos="355600" algn="l"/>
                <a:tab pos="800100" algn="l"/>
                <a:tab pos="889000" algn="l"/>
              </a:tabLst>
            </a:pPr>
            <a:r>
              <a:rPr lang="en-US" altLang="zh-CN" dirty="0" smtClean="0"/>
              <a:t>	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、设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H(E)/E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为有理真分式，将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H(E)/E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展开为部分</a:t>
            </a:r>
          </a:p>
          <a:p>
            <a:pPr>
              <a:lnSpc>
                <a:spcPts val="3400"/>
              </a:lnSpc>
              <a:tabLst>
                <a:tab pos="355600" algn="l"/>
                <a:tab pos="800100" algn="l"/>
                <a:tab pos="8890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分式之和；</a:t>
            </a:r>
          </a:p>
          <a:p>
            <a:pPr>
              <a:lnSpc>
                <a:spcPts val="3900"/>
              </a:lnSpc>
              <a:tabLst>
                <a:tab pos="355600" algn="l"/>
                <a:tab pos="800100" algn="l"/>
                <a:tab pos="889000" algn="l"/>
              </a:tabLst>
            </a:pPr>
            <a:r>
              <a:rPr lang="en-US" altLang="zh-CN" dirty="0" smtClean="0"/>
              <a:t>	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H(E)/E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的部分分式展开式乘以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，得到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H(E)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</a:p>
          <a:p>
            <a:pPr>
              <a:lnSpc>
                <a:spcPts val="3400"/>
              </a:lnSpc>
              <a:tabLst>
                <a:tab pos="355600" algn="l"/>
                <a:tab pos="800100" algn="l"/>
                <a:tab pos="889000" algn="l"/>
              </a:tabLst>
            </a:pPr>
            <a:r>
              <a:rPr lang="en-US" altLang="zh-CN" dirty="0" smtClean="0"/>
              <a:t>	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部分分式展开式；</a:t>
            </a:r>
          </a:p>
          <a:p>
            <a:pPr>
              <a:lnSpc>
                <a:spcPts val="3900"/>
              </a:lnSpc>
              <a:tabLst>
                <a:tab pos="355600" algn="l"/>
                <a:tab pos="800100" algn="l"/>
                <a:tab pos="889000" algn="l"/>
              </a:tabLst>
            </a:pPr>
            <a:r>
              <a:rPr lang="en-US" altLang="zh-CN" dirty="0" smtClean="0"/>
              <a:t>	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、根据情况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，情况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求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H(E)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的各分式对应的单位</a:t>
            </a:r>
          </a:p>
          <a:p>
            <a:pPr>
              <a:lnSpc>
                <a:spcPts val="3400"/>
              </a:lnSpc>
              <a:tabLst>
                <a:tab pos="355600" algn="l"/>
                <a:tab pos="800100" algn="l"/>
                <a:tab pos="889000" algn="l"/>
              </a:tabLst>
            </a:pPr>
            <a:r>
              <a:rPr lang="en-US" altLang="zh-CN" dirty="0" smtClean="0"/>
              <a:t>	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响应；</a:t>
            </a:r>
          </a:p>
          <a:p>
            <a:pPr>
              <a:lnSpc>
                <a:spcPts val="3900"/>
              </a:lnSpc>
              <a:tabLst>
                <a:tab pos="355600" algn="l"/>
                <a:tab pos="800100" algn="l"/>
                <a:tab pos="889000" algn="l"/>
              </a:tabLst>
            </a:pPr>
            <a:r>
              <a:rPr lang="en-US" altLang="zh-CN" dirty="0" smtClean="0"/>
              <a:t>	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、求系统的单位响应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等于各分式对应</a:t>
            </a:r>
          </a:p>
          <a:p>
            <a:pPr>
              <a:lnSpc>
                <a:spcPts val="3400"/>
              </a:lnSpc>
              <a:tabLst>
                <a:tab pos="355600" algn="l"/>
                <a:tab pos="800100" algn="l"/>
                <a:tab pos="889000" algn="l"/>
              </a:tabLst>
            </a:pPr>
            <a:r>
              <a:rPr lang="en-US" altLang="zh-CN" dirty="0" smtClean="0"/>
              <a:t>	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单位响应之和。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.5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5981700" y="393700"/>
            <a:ext cx="304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离散系统的零状态响应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.5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04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离散系统的零状态响应</a:t>
            </a: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360" y="1085215"/>
            <a:ext cx="8514715" cy="5292725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.5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04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离散系统的零状态响应</a:t>
            </a: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165" y="1093470"/>
            <a:ext cx="8535035" cy="5356225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.5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04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离散系统的零状态响应</a:t>
            </a: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765" y="1132840"/>
            <a:ext cx="8335010" cy="521335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.5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04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离散系统的零状态响应</a:t>
            </a: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1056640"/>
            <a:ext cx="8426450" cy="5401945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.5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04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离散系统的零状态响应</a:t>
            </a: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300" y="1106805"/>
            <a:ext cx="8582660" cy="5266055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.5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04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离散系统的零状态响应</a:t>
            </a: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310" y="1094740"/>
            <a:ext cx="7561580" cy="5280025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.5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04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离散系统的零状态响应</a:t>
            </a: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0" y="1072515"/>
            <a:ext cx="8673465" cy="52222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61746" y="34925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第3-11页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448300" y="368300"/>
            <a:ext cx="3315970" cy="3657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.1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400" b="1" dirty="0" smtClean="0">
                <a:solidFill>
                  <a:srgbClr val="0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LTI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离散系统的响应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863600" y="1104900"/>
            <a:ext cx="8694420" cy="34569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25400" algn="l"/>
                <a:tab pos="101600" algn="l"/>
                <a:tab pos="457200" algn="l"/>
                <a:tab pos="469900" algn="l"/>
                <a:tab pos="546100" algn="l"/>
                <a:tab pos="8636000" algn="l"/>
              </a:tabLst>
            </a:pPr>
            <a:r>
              <a:rPr lang="en-US" altLang="zh-CN" sz="32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200" dirty="0" smtClean="0">
                <a:solidFill>
                  <a:srgbClr val="0000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零状态响应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25400" algn="l"/>
                <a:tab pos="101600" algn="l"/>
                <a:tab pos="457200" algn="l"/>
                <a:tab pos="469900" algn="l"/>
                <a:tab pos="546100" algn="l"/>
                <a:tab pos="8636000" algn="l"/>
              </a:tabLst>
            </a:pPr>
            <a:r>
              <a:rPr lang="en-US" altLang="zh-CN" dirty="0" smtClean="0"/>
              <a:t>		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系统的初始状态为零，仅由激励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f(k)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引起的响应，称</a:t>
            </a:r>
          </a:p>
          <a:p>
            <a:pPr>
              <a:lnSpc>
                <a:spcPts val="3900"/>
              </a:lnSpc>
              <a:tabLst>
                <a:tab pos="25400" algn="l"/>
                <a:tab pos="101600" algn="l"/>
                <a:tab pos="457200" algn="l"/>
                <a:tab pos="469900" algn="l"/>
                <a:tab pos="546100" algn="l"/>
                <a:tab pos="86360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零状态响应，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用</a:t>
            </a:r>
            <a:r>
              <a:rPr lang="en-US" altLang="zh-CN" sz="279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表示。</a:t>
            </a:r>
          </a:p>
          <a:p>
            <a:pPr>
              <a:lnSpc>
                <a:spcPts val="3400"/>
              </a:lnSpc>
              <a:tabLst>
                <a:tab pos="25400" algn="l"/>
                <a:tab pos="101600" algn="l"/>
                <a:tab pos="457200" algn="l"/>
                <a:tab pos="469900" algn="l"/>
                <a:tab pos="546100" algn="l"/>
                <a:tab pos="8636000" algn="l"/>
              </a:tabLst>
            </a:pPr>
            <a:r>
              <a:rPr lang="en-US" altLang="zh-CN" dirty="0" smtClean="0"/>
              <a:t>	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在零状态条件下，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式仍为非齐次方程，其初始条件</a:t>
            </a:r>
          </a:p>
          <a:p>
            <a:pPr>
              <a:lnSpc>
                <a:spcPts val="3200"/>
              </a:lnSpc>
              <a:tabLst>
                <a:tab pos="25400" algn="l"/>
                <a:tab pos="101600" algn="l"/>
                <a:tab pos="457200" algn="l"/>
                <a:tab pos="469900" algn="l"/>
                <a:tab pos="546100" algn="l"/>
                <a:tab pos="86360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为零，即零状态响应满足：</a:t>
            </a:r>
          </a:p>
          <a:p>
            <a:pPr>
              <a:lnSpc>
                <a:spcPts val="3100"/>
              </a:lnSpc>
              <a:tabLst>
                <a:tab pos="25400" algn="l"/>
                <a:tab pos="101600" algn="l"/>
                <a:tab pos="457200" algn="l"/>
                <a:tab pos="469900" algn="l"/>
                <a:tab pos="546100" algn="l"/>
                <a:tab pos="8636000" algn="l"/>
              </a:tabLst>
            </a:pPr>
            <a:r>
              <a:rPr lang="en-US" altLang="zh-CN" dirty="0" smtClean="0"/>
              <a:t>					</a:t>
            </a:r>
            <a:endParaRPr lang="en-US" altLang="zh-CN" sz="2680" i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600"/>
              </a:lnSpc>
              <a:tabLst>
                <a:tab pos="25400" algn="l"/>
                <a:tab pos="101600" algn="l"/>
                <a:tab pos="457200" algn="l"/>
                <a:tab pos="469900" algn="l"/>
                <a:tab pos="546100" algn="l"/>
                <a:tab pos="8636000" algn="l"/>
              </a:tabLst>
            </a:pPr>
            <a:r>
              <a:rPr lang="en-US" altLang="zh-CN" dirty="0" smtClean="0"/>
              <a:t>						</a:t>
            </a:r>
            <a:endParaRPr lang="en-US" altLang="zh-CN" sz="2680" dirty="0" smtClean="0">
              <a:solidFill>
                <a:srgbClr val="0000FF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  <a:p>
            <a:pPr>
              <a:lnSpc>
                <a:spcPts val="2400"/>
              </a:lnSpc>
              <a:tabLst>
                <a:tab pos="25400" algn="l"/>
                <a:tab pos="101600" algn="l"/>
                <a:tab pos="457200" algn="l"/>
                <a:tab pos="469900" algn="l"/>
                <a:tab pos="546100" algn="l"/>
                <a:tab pos="8636000" algn="l"/>
              </a:tabLst>
            </a:pPr>
            <a:r>
              <a:rPr lang="en-US" altLang="zh-CN" dirty="0" smtClean="0"/>
              <a:t>						</a:t>
            </a:r>
            <a:endParaRPr lang="en-US" altLang="zh-CN" sz="2680" dirty="0" smtClean="0">
              <a:solidFill>
                <a:srgbClr val="0000FF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</p:txBody>
      </p:sp>
      <p:sp>
        <p:nvSpPr>
          <p:cNvPr id="49" name="TextBox 1"/>
          <p:cNvSpPr txBox="1"/>
          <p:nvPr/>
        </p:nvSpPr>
        <p:spPr>
          <a:xfrm>
            <a:off x="1041400" y="5651500"/>
            <a:ext cx="8521700" cy="85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利用迭代法分别求得零输入响应和零状态响应的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初始值</a:t>
            </a:r>
          </a:p>
          <a:p>
            <a:pPr>
              <a:lnSpc>
                <a:spcPts val="3900"/>
              </a:lnSpc>
            </a:pP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0,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–1)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1104900" y="4470400"/>
            <a:ext cx="24765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零状态响应为：</a:t>
            </a: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190" y="3482340"/>
            <a:ext cx="8637270" cy="882650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1400" y="4813300"/>
            <a:ext cx="3467100" cy="70739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.5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04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离散系统的零状态响应</a:t>
            </a: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375" y="938530"/>
            <a:ext cx="8632825" cy="546227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第3-111页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.5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04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离散系统的零状态响应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1104900" y="1244600"/>
            <a:ext cx="7078980" cy="29819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787400" algn="l"/>
                <a:tab pos="1143000" algn="l"/>
                <a:tab pos="1651000" algn="l"/>
              </a:tabLst>
            </a:pP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）求零状态响应</a:t>
            </a:r>
            <a:r>
              <a:rPr lang="en-US" altLang="zh-CN" sz="27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79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6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61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4700"/>
              </a:lnSpc>
              <a:tabLst>
                <a:tab pos="787400" algn="l"/>
                <a:tab pos="1143000" algn="l"/>
                <a:tab pos="1651000" algn="l"/>
              </a:tabLst>
            </a:pPr>
            <a:r>
              <a:rPr lang="en-US" altLang="zh-CN" dirty="0" smtClean="0"/>
              <a:t>	</a:t>
            </a:r>
            <a:r>
              <a:rPr lang="en-US" altLang="zh-CN" sz="279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6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1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79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)*</a:t>
            </a:r>
            <a:r>
              <a:rPr lang="en-US" altLang="zh-CN" sz="279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7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7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[(</a:t>
            </a:r>
            <a:r>
              <a:rPr lang="en-US" altLang="zh-CN" sz="279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7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en-US" altLang="zh-CN" sz="2790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7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</a:t>
            </a:r>
            <a:r>
              <a:rPr lang="en-US" altLang="zh-CN" sz="27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)]*[(</a:t>
            </a:r>
            <a:r>
              <a:rPr lang="en-US" altLang="zh-CN" sz="279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7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en-US" altLang="zh-CN" sz="2790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7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</a:t>
            </a:r>
            <a:r>
              <a:rPr lang="en-US" altLang="zh-CN" sz="27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)]</a:t>
            </a:r>
          </a:p>
          <a:p>
            <a:pPr>
              <a:lnSpc>
                <a:spcPts val="4400"/>
              </a:lnSpc>
              <a:tabLst>
                <a:tab pos="787400" algn="l"/>
                <a:tab pos="1143000" algn="l"/>
                <a:tab pos="1651000" algn="l"/>
              </a:tabLst>
            </a:pPr>
            <a:r>
              <a:rPr lang="en-US" altLang="zh-CN" dirty="0" smtClean="0"/>
              <a:t>			</a:t>
            </a:r>
            <a:r>
              <a:rPr lang="en-US" altLang="zh-CN" sz="279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7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7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1)(</a:t>
            </a:r>
            <a:r>
              <a:rPr lang="en-US" altLang="zh-CN" sz="279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7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en-US" altLang="zh-CN" sz="2790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7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</a:t>
            </a:r>
            <a:r>
              <a:rPr lang="en-US" altLang="zh-CN" sz="27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>
                <a:tab pos="787400" algn="l"/>
                <a:tab pos="1143000" algn="l"/>
                <a:tab pos="1651000" algn="l"/>
              </a:tabLst>
            </a:pP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）求零输入响应</a:t>
            </a:r>
            <a:r>
              <a:rPr lang="en-US" altLang="zh-CN" sz="27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78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61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8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8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8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787400" algn="l"/>
                <a:tab pos="1143000" algn="l"/>
                <a:tab pos="1651000" algn="l"/>
              </a:tabLst>
            </a:pPr>
            <a:r>
              <a:rPr lang="en-US" altLang="zh-CN" dirty="0" smtClean="0"/>
              <a:t>		</a:t>
            </a:r>
            <a:r>
              <a:rPr lang="en-US" altLang="zh-CN" sz="27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7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7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7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780" i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7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7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7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7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7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7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7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1)(</a:t>
            </a:r>
            <a:r>
              <a:rPr lang="en-US" altLang="zh-CN" sz="27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7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7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en-US" altLang="zh-CN" sz="27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7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1689100" y="4356100"/>
            <a:ext cx="45974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可得传输算子的极点：</a:t>
            </a:r>
            <a:r>
              <a:rPr lang="en-US" altLang="zh-CN" sz="27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161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</a:t>
            </a:r>
            <a:r>
              <a:rPr lang="en-US" altLang="zh-CN" sz="27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7010400" y="4356100"/>
            <a:ext cx="10668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</a:pPr>
            <a:r>
              <a:rPr lang="en-US" altLang="zh-CN" sz="27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161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</a:t>
            </a:r>
            <a:r>
              <a:rPr lang="en-US" altLang="zh-CN" sz="27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1757680" y="5261610"/>
            <a:ext cx="4508500" cy="9429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45085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所以，零输入响应为：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4508500" algn="l"/>
              </a:tabLst>
            </a:pPr>
            <a:r>
              <a:rPr lang="en-US" altLang="zh-CN" dirty="0" smtClean="0"/>
              <a:t>	</a:t>
            </a:r>
            <a:endParaRPr lang="en-US" altLang="zh-CN" sz="1615" i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3825" y="5811520"/>
            <a:ext cx="4728210" cy="72136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61746" y="3683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第3-112页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.5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04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离散系统的零状态响应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1473200" y="1549400"/>
            <a:ext cx="46228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初始条件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为：</a:t>
            </a:r>
            <a:r>
              <a:rPr lang="en-US" altLang="zh-CN" sz="27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79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7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r>
              <a:rPr lang="en-US" altLang="zh-CN" sz="27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79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7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US" altLang="zh-CN" sz="27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7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3670300" y="990600"/>
            <a:ext cx="30988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</a:pPr>
            <a:r>
              <a:rPr lang="en-US" altLang="zh-CN" sz="27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7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61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7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6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1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1473200" y="1079500"/>
            <a:ext cx="17653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全响应为：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1485900" y="2184400"/>
            <a:ext cx="36576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由（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）得：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7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6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1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6007100" y="2184400"/>
            <a:ext cx="15367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</a:pPr>
            <a:r>
              <a:rPr lang="en-US" altLang="zh-CN" sz="27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6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1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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1429385" y="2863215"/>
            <a:ext cx="5747385" cy="359791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700"/>
              </a:lnSpc>
              <a:tabLst>
                <a:tab pos="76200" algn="l"/>
                <a:tab pos="1003300" algn="l"/>
                <a:tab pos="1079500" algn="l"/>
                <a:tab pos="10922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所以：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4300"/>
              </a:lnSpc>
              <a:tabLst>
                <a:tab pos="76200" algn="l"/>
                <a:tab pos="1003300" algn="l"/>
                <a:tab pos="1079500" algn="l"/>
                <a:tab pos="10922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61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7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r>
              <a:rPr lang="en-US" altLang="zh-CN" sz="27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6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1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1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4100"/>
              </a:lnSpc>
              <a:tabLst>
                <a:tab pos="76200" algn="l"/>
                <a:tab pos="1003300" algn="l"/>
                <a:tab pos="1079500" algn="l"/>
                <a:tab pos="1092200" algn="l"/>
              </a:tabLst>
            </a:pPr>
            <a:r>
              <a:rPr lang="en-US" altLang="zh-CN" dirty="0" smtClean="0"/>
              <a:t>			</a:t>
            </a:r>
            <a:r>
              <a:rPr lang="en-US" altLang="zh-CN" sz="27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61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7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US" altLang="zh-CN" sz="27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7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61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4300"/>
              </a:lnSpc>
              <a:tabLst>
                <a:tab pos="76200" algn="l"/>
                <a:tab pos="1003300" algn="l"/>
                <a:tab pos="1079500" algn="l"/>
                <a:tab pos="10922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将零输入响应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的初始值代入得：</a:t>
            </a:r>
          </a:p>
          <a:p>
            <a:pPr algn="l">
              <a:lnSpc>
                <a:spcPts val="4600"/>
              </a:lnSpc>
              <a:tabLst>
                <a:tab pos="76200" algn="l"/>
                <a:tab pos="1003300" algn="l"/>
                <a:tab pos="1079500" algn="l"/>
                <a:tab pos="1092200" algn="l"/>
              </a:tabLst>
            </a:pPr>
            <a:r>
              <a:rPr lang="en-US" altLang="zh-CN" dirty="0" smtClean="0"/>
              <a:t>				</a:t>
            </a:r>
            <a:r>
              <a:rPr lang="en-US" altLang="zh-CN" sz="30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7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30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r>
              <a:rPr lang="en-US" altLang="zh-CN" sz="30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8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30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7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30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8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30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7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0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8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1</a:t>
            </a:r>
          </a:p>
          <a:p>
            <a:pPr algn="l">
              <a:lnSpc>
                <a:spcPts val="4700"/>
              </a:lnSpc>
              <a:tabLst>
                <a:tab pos="76200" algn="l"/>
                <a:tab pos="1003300" algn="l"/>
                <a:tab pos="1079500" algn="l"/>
                <a:tab pos="1092200" algn="l"/>
              </a:tabLst>
            </a:pPr>
            <a:r>
              <a:rPr lang="en-US" altLang="zh-CN" dirty="0" smtClean="0"/>
              <a:t>			</a:t>
            </a:r>
            <a:r>
              <a:rPr lang="en-US" altLang="zh-CN" sz="284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64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84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US" altLang="zh-CN" sz="28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4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 -</a:t>
            </a:r>
            <a:r>
              <a:rPr lang="en-US" altLang="zh-CN" sz="284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</a:t>
            </a:r>
            <a:r>
              <a:rPr lang="en-US" altLang="zh-CN" sz="2845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1</a:t>
            </a:r>
            <a:r>
              <a:rPr lang="en-US" altLang="zh-CN" sz="2845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-2</a:t>
            </a:r>
            <a:r>
              <a:rPr lang="en-US" altLang="zh-CN" sz="284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</a:t>
            </a:r>
            <a:r>
              <a:rPr lang="en-US" altLang="zh-CN" sz="2845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284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=4</a:t>
            </a:r>
            <a:endParaRPr lang="en-US" altLang="zh-CN" sz="284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.5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04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离散系统的零状态响应</a:t>
            </a: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195" y="1168400"/>
            <a:ext cx="9387205" cy="52197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.5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04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离散系统的零状态响应</a:t>
            </a: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50" y="1101725"/>
            <a:ext cx="8536305" cy="5353685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.5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04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离散系统的零状态响应</a:t>
            </a: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255" y="1076325"/>
            <a:ext cx="8512810" cy="5293995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.5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04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离散系统的零状态响应</a:t>
            </a: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964565"/>
            <a:ext cx="8712835" cy="5329555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342900"/>
            <a:ext cx="9182100" cy="6883400"/>
          </a:xfrm>
          <a:prstGeom prst="rect">
            <a:avLst/>
          </a:prstGeom>
          <a:noFill/>
        </p:spPr>
      </p:pic>
      <p:sp>
        <p:nvSpPr>
          <p:cNvPr id="3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第3-117页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.5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981700" y="393700"/>
            <a:ext cx="304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离散系统的零状态响应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8128000" y="2286000"/>
            <a:ext cx="4953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3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3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241800" y="3009900"/>
            <a:ext cx="139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2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171700" y="2235200"/>
            <a:ext cx="914400" cy="95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635000" algn="l"/>
              </a:tabLst>
            </a:pPr>
            <a:r>
              <a:rPr lang="en-US" altLang="zh-CN" sz="23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3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635000" algn="l"/>
              </a:tabLst>
            </a:pPr>
            <a:r>
              <a:rPr lang="en-US" altLang="zh-CN" dirty="0" smtClean="0"/>
              <a:t>	</a:t>
            </a:r>
            <a:r>
              <a:rPr lang="en-US" altLang="zh-CN" sz="228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7175500" y="2032000"/>
            <a:ext cx="4826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23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</a:p>
          <a:p>
            <a:pPr>
              <a:lnSpc>
                <a:spcPts val="3300"/>
              </a:lnSpc>
              <a:tabLst>
                <a:tab pos="190500" algn="l"/>
              </a:tabLst>
            </a:pPr>
            <a:r>
              <a:rPr lang="en-US" altLang="zh-CN" sz="230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863600" y="1117600"/>
            <a:ext cx="54991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4292600" algn="l"/>
              </a:tabLst>
            </a:pPr>
            <a:r>
              <a:rPr lang="en-US" altLang="zh-CN" sz="2795" dirty="0" smtClean="0">
                <a:solidFill>
                  <a:srgbClr val="0000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例6: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dirty="0" smtClean="0">
                <a:solidFill>
                  <a:srgbClr val="0000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求图示系统的单位序列响应。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4292600" algn="l"/>
              </a:tabLst>
            </a:pPr>
            <a:r>
              <a:rPr lang="en-US" altLang="zh-CN" dirty="0" smtClean="0"/>
              <a:t>	</a:t>
            </a:r>
            <a:r>
              <a:rPr lang="en-US" altLang="zh-CN" sz="23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479800" y="2247900"/>
            <a:ext cx="4953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4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</a:pPr>
            <a:r>
              <a:rPr lang="en-US" altLang="zh-CN" sz="229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4711700" y="2298700"/>
            <a:ext cx="749300" cy="1257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482600" algn="l"/>
              </a:tabLst>
            </a:pPr>
            <a:r>
              <a:rPr lang="en-US" altLang="zh-CN" sz="24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482600" algn="l"/>
              </a:tabLst>
            </a:pPr>
            <a:r>
              <a:rPr lang="en-US" altLang="zh-CN" dirty="0" smtClean="0"/>
              <a:t>	</a:t>
            </a:r>
            <a:r>
              <a:rPr lang="en-US" altLang="zh-CN" sz="22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6083300" y="1981200"/>
            <a:ext cx="749300" cy="54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22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>
              <a:lnSpc>
                <a:spcPts val="2300"/>
              </a:lnSpc>
              <a:tabLst>
                <a:tab pos="63500" algn="l"/>
              </a:tabLst>
            </a:pPr>
            <a:r>
              <a:rPr lang="en-US" altLang="zh-CN" sz="24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-2)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863600" y="3848100"/>
            <a:ext cx="7797800" cy="977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977900" algn="l"/>
              </a:tabLst>
            </a:pPr>
            <a:r>
              <a:rPr lang="en-US" altLang="zh-CN" sz="2795" dirty="0" smtClean="0">
                <a:solidFill>
                  <a:srgbClr val="0000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解：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设一中间变量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，则左边的加法器输出为：</a:t>
            </a:r>
          </a:p>
          <a:p>
            <a:pPr>
              <a:lnSpc>
                <a:spcPts val="4300"/>
              </a:lnSpc>
              <a:tabLst>
                <a:tab pos="977900" algn="l"/>
              </a:tabLst>
            </a:pPr>
            <a:r>
              <a:rPr lang="en-US" altLang="zh-CN" dirty="0" smtClean="0"/>
              <a:t>	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9093200" y="5067300"/>
            <a:ext cx="3937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1752600" y="4978400"/>
            <a:ext cx="6731000" cy="161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                <a:tab pos="11430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整理得：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11430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右边加法器输出为：</a:t>
            </a:r>
          </a:p>
          <a:p>
            <a:pPr>
              <a:lnSpc>
                <a:spcPts val="3900"/>
              </a:lnSpc>
              <a:tabLst>
                <a:tab pos="1143000" algn="l"/>
              </a:tabLst>
            </a:pPr>
            <a:r>
              <a:rPr lang="en-US" altLang="zh-CN" dirty="0" smtClean="0"/>
              <a:t>	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.5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04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离散系统的零状态响应</a:t>
            </a: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320" y="1082040"/>
            <a:ext cx="8443595" cy="5273675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.5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04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离散系统的零状态响应</a:t>
            </a: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875" y="1056005"/>
            <a:ext cx="7665720" cy="29178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410200" y="3683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.1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6184900" y="368300"/>
            <a:ext cx="26543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400" b="1" dirty="0" smtClean="0">
                <a:solidFill>
                  <a:srgbClr val="0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LTI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离散系统的响应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640715" y="948690"/>
            <a:ext cx="8641080" cy="5662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76200" algn="l"/>
                <a:tab pos="88900" algn="l"/>
                <a:tab pos="876300" algn="l"/>
                <a:tab pos="11303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3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例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：若描述某离散系统的差分方程为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76200" algn="l"/>
                <a:tab pos="88900" algn="l"/>
                <a:tab pos="876300" algn="l"/>
                <a:tab pos="1130300" algn="l"/>
              </a:tabLst>
            </a:pPr>
            <a:r>
              <a:rPr lang="en-US" altLang="zh-CN" dirty="0" smtClean="0"/>
              <a:t>				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y(k)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3y(k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–1)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2y(k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–2)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f(k)</a:t>
            </a:r>
          </a:p>
          <a:p>
            <a:pPr>
              <a:lnSpc>
                <a:spcPts val="3300"/>
              </a:lnSpc>
              <a:tabLst>
                <a:tab pos="76200" algn="l"/>
                <a:tab pos="88900" algn="l"/>
                <a:tab pos="876300" algn="l"/>
                <a:tab pos="11303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已知激励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f(k)=2</a:t>
            </a:r>
            <a:r>
              <a:rPr lang="en-US" altLang="zh-CN" sz="2795" b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≥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，初始状态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y(–1)=0,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y(–2)=1/2,</a:t>
            </a:r>
          </a:p>
          <a:p>
            <a:pPr>
              <a:lnSpc>
                <a:spcPts val="3200"/>
              </a:lnSpc>
              <a:tabLst>
                <a:tab pos="76200" algn="l"/>
                <a:tab pos="88900" algn="l"/>
                <a:tab pos="876300" algn="l"/>
                <a:tab pos="11303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求系统的零输入响应、零状态响应和全响应。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000"/>
              </a:lnSpc>
              <a:tabLst>
                <a:tab pos="76200" algn="l"/>
                <a:tab pos="88900" algn="l"/>
                <a:tab pos="876300" algn="l"/>
                <a:tab pos="1130300" algn="l"/>
              </a:tabLst>
            </a:pPr>
            <a:r>
              <a:rPr lang="en-US" altLang="zh-CN" sz="2795" dirty="0" smtClean="0">
                <a:solidFill>
                  <a:srgbClr val="3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解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：（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满足方程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–1)+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–2)=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>
              <a:lnSpc>
                <a:spcPts val="3400"/>
              </a:lnSpc>
              <a:tabLst>
                <a:tab pos="76200" algn="l"/>
                <a:tab pos="88900" algn="l"/>
                <a:tab pos="876300" algn="l"/>
                <a:tab pos="11303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其初始状态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(–1)=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y(–1)=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0,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(–2)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y(–2)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1/2</a:t>
            </a:r>
          </a:p>
          <a:p>
            <a:pPr>
              <a:lnSpc>
                <a:spcPts val="3300"/>
              </a:lnSpc>
              <a:tabLst>
                <a:tab pos="76200" algn="l"/>
                <a:tab pos="88900" algn="l"/>
                <a:tab pos="876300" algn="l"/>
                <a:tab pos="11303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首先递推求出初始值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(0),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(1),</a:t>
            </a:r>
          </a:p>
          <a:p>
            <a:pPr>
              <a:lnSpc>
                <a:spcPts val="3400"/>
              </a:lnSpc>
              <a:tabLst>
                <a:tab pos="76200" algn="l"/>
                <a:tab pos="88900" algn="l"/>
                <a:tab pos="876300" algn="l"/>
                <a:tab pos="1130300" algn="l"/>
              </a:tabLst>
            </a:pPr>
            <a:r>
              <a:rPr lang="en-US" altLang="zh-CN" dirty="0" smtClean="0"/>
              <a:t>			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(k)=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–3y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–1)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–2y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–2)</a:t>
            </a:r>
          </a:p>
          <a:p>
            <a:pPr>
              <a:lnSpc>
                <a:spcPts val="3300"/>
              </a:lnSpc>
              <a:tabLst>
                <a:tab pos="76200" algn="l"/>
                <a:tab pos="88900" algn="l"/>
                <a:tab pos="876300" algn="l"/>
                <a:tab pos="11303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–3y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(–1)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–2y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(–2)=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–1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–3y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–2y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(–1)=3</a:t>
            </a:r>
          </a:p>
          <a:p>
            <a:pPr>
              <a:lnSpc>
                <a:spcPts val="3400"/>
              </a:lnSpc>
              <a:tabLst>
                <a:tab pos="76200" algn="l"/>
                <a:tab pos="88900" algn="l"/>
                <a:tab pos="876300" algn="l"/>
                <a:tab pos="11303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方程的特征根为λ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–1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，λ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–2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</a:p>
          <a:p>
            <a:pPr>
              <a:lnSpc>
                <a:spcPts val="3400"/>
              </a:lnSpc>
              <a:tabLst>
                <a:tab pos="76200" algn="l"/>
                <a:tab pos="88900" algn="l"/>
                <a:tab pos="876300" algn="l"/>
                <a:tab pos="11303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其解为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(k)=C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(–1)</a:t>
            </a:r>
            <a:r>
              <a:rPr lang="en-US" altLang="zh-CN" sz="2795" b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+C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(–2)</a:t>
            </a:r>
            <a:r>
              <a:rPr lang="en-US" altLang="zh-CN" sz="2795" b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en-US" altLang="zh-CN" sz="18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300"/>
              </a:lnSpc>
              <a:tabLst>
                <a:tab pos="76200" algn="l"/>
                <a:tab pos="88900" algn="l"/>
                <a:tab pos="876300" algn="l"/>
                <a:tab pos="11303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将初始值代入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并解得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–2</a:t>
            </a:r>
          </a:p>
          <a:p>
            <a:pPr>
              <a:lnSpc>
                <a:spcPts val="2500"/>
              </a:lnSpc>
              <a:tabLst>
                <a:tab pos="76200" algn="l"/>
                <a:tab pos="88900" algn="l"/>
                <a:tab pos="876300" algn="l"/>
                <a:tab pos="11303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所以</a:t>
            </a: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6740" y="6138545"/>
            <a:ext cx="4500880" cy="473075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342900"/>
            <a:ext cx="9182100" cy="6883400"/>
          </a:xfrm>
          <a:prstGeom prst="rect">
            <a:avLst/>
          </a:prstGeom>
          <a:noFill/>
        </p:spPr>
      </p:pic>
      <p:sp>
        <p:nvSpPr>
          <p:cNvPr id="3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第3-120页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.5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981700" y="393700"/>
            <a:ext cx="304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离散系统的零状态响应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8128000" y="2286000"/>
            <a:ext cx="4953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3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3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241800" y="3009900"/>
            <a:ext cx="139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2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171700" y="2235200"/>
            <a:ext cx="914400" cy="95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635000" algn="l"/>
              </a:tabLst>
            </a:pPr>
            <a:r>
              <a:rPr lang="en-US" altLang="zh-CN" sz="23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3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635000" algn="l"/>
              </a:tabLst>
            </a:pPr>
            <a:r>
              <a:rPr lang="en-US" altLang="zh-CN" dirty="0" smtClean="0"/>
              <a:t>	</a:t>
            </a:r>
            <a:r>
              <a:rPr lang="en-US" altLang="zh-CN" sz="228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7175500" y="2032000"/>
            <a:ext cx="4826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23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</a:p>
          <a:p>
            <a:pPr>
              <a:lnSpc>
                <a:spcPts val="3300"/>
              </a:lnSpc>
              <a:tabLst>
                <a:tab pos="190500" algn="l"/>
              </a:tabLst>
            </a:pPr>
            <a:r>
              <a:rPr lang="en-US" altLang="zh-CN" sz="230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863600" y="1117600"/>
            <a:ext cx="54991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4292600" algn="l"/>
              </a:tabLst>
            </a:pPr>
            <a:r>
              <a:rPr lang="en-US" altLang="zh-CN" sz="2795" dirty="0" smtClean="0">
                <a:solidFill>
                  <a:srgbClr val="0000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例6: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dirty="0" smtClean="0">
                <a:solidFill>
                  <a:srgbClr val="0000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求图示系统的单位序列响应。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4292600" algn="l"/>
              </a:tabLst>
            </a:pPr>
            <a:r>
              <a:rPr lang="en-US" altLang="zh-CN" dirty="0" smtClean="0"/>
              <a:t>	</a:t>
            </a:r>
            <a:r>
              <a:rPr lang="en-US" altLang="zh-CN" sz="23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479800" y="2247900"/>
            <a:ext cx="4953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4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</a:pPr>
            <a:r>
              <a:rPr lang="en-US" altLang="zh-CN" sz="229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4711700" y="2298700"/>
            <a:ext cx="749300" cy="1257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482600" algn="l"/>
              </a:tabLst>
            </a:pPr>
            <a:r>
              <a:rPr lang="en-US" altLang="zh-CN" sz="24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482600" algn="l"/>
              </a:tabLst>
            </a:pPr>
            <a:r>
              <a:rPr lang="en-US" altLang="zh-CN" dirty="0" smtClean="0"/>
              <a:t>	</a:t>
            </a:r>
            <a:r>
              <a:rPr lang="en-US" altLang="zh-CN" sz="22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6083300" y="1981200"/>
            <a:ext cx="749300" cy="54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22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>
              <a:lnSpc>
                <a:spcPts val="2300"/>
              </a:lnSpc>
              <a:tabLst>
                <a:tab pos="63500" algn="l"/>
              </a:tabLst>
            </a:pPr>
            <a:r>
              <a:rPr lang="en-US" altLang="zh-CN" sz="24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-2)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863600" y="3848100"/>
            <a:ext cx="7797800" cy="977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977900" algn="l"/>
              </a:tabLst>
            </a:pPr>
            <a:r>
              <a:rPr lang="en-US" altLang="zh-CN" sz="2795" dirty="0" smtClean="0">
                <a:solidFill>
                  <a:srgbClr val="0000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解：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设一中间变量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，则左边的加法器输出为：</a:t>
            </a:r>
          </a:p>
          <a:p>
            <a:pPr>
              <a:lnSpc>
                <a:spcPts val="4300"/>
              </a:lnSpc>
              <a:tabLst>
                <a:tab pos="977900" algn="l"/>
              </a:tabLst>
            </a:pPr>
            <a:r>
              <a:rPr lang="en-US" altLang="zh-CN" dirty="0" smtClean="0"/>
              <a:t>	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9093200" y="5067300"/>
            <a:ext cx="3937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1752600" y="4978400"/>
            <a:ext cx="6731000" cy="161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                <a:tab pos="11430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整理得：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11430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右边加法器输出为：</a:t>
            </a:r>
          </a:p>
          <a:p>
            <a:pPr>
              <a:lnSpc>
                <a:spcPts val="3900"/>
              </a:lnSpc>
              <a:tabLst>
                <a:tab pos="1143000" algn="l"/>
              </a:tabLst>
            </a:pPr>
            <a:r>
              <a:rPr lang="en-US" altLang="zh-CN" dirty="0" smtClean="0"/>
              <a:t>	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7594600" y="1079500"/>
            <a:ext cx="19558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6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795" b="1" dirty="0" smtClean="0">
                <a:solidFill>
                  <a:srgbClr val="FF6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2795" dirty="0" smtClean="0">
                <a:solidFill>
                  <a:srgbClr val="FF6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经典解法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第3-121页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.5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04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离散系统的零状态响应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9080500" y="1676400"/>
            <a:ext cx="4445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1397000" y="1016000"/>
            <a:ext cx="49657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所以，图示系统的差分方程为：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1397000" y="1587500"/>
            <a:ext cx="7112000" cy="111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92100" algn="l"/>
              </a:tabLst>
            </a:pP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≥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时，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式的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零状态响应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化为齐次方程：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6845300" y="2971800"/>
            <a:ext cx="4191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1727200" y="2857500"/>
            <a:ext cx="45466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1257300" y="3632200"/>
            <a:ext cx="7975600" cy="298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76200" algn="l"/>
                <a:tab pos="139700" algn="l"/>
                <a:tab pos="965200" algn="l"/>
                <a:tab pos="1041400" algn="l"/>
                <a:tab pos="16129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初始状态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  <a:p>
            <a:pPr>
              <a:lnSpc>
                <a:spcPts val="3700"/>
              </a:lnSpc>
              <a:tabLst>
                <a:tab pos="76200" algn="l"/>
                <a:tab pos="139700" algn="l"/>
                <a:tab pos="965200" algn="l"/>
                <a:tab pos="1041400" algn="l"/>
                <a:tab pos="1612900" algn="l"/>
              </a:tabLst>
            </a:pPr>
            <a:r>
              <a:rPr lang="en-US" altLang="zh-CN" dirty="0" smtClean="0"/>
              <a:t>					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>
              <a:lnSpc>
                <a:spcPts val="4500"/>
              </a:lnSpc>
              <a:tabLst>
                <a:tab pos="76200" algn="l"/>
                <a:tab pos="139700" algn="l"/>
                <a:tab pos="965200" algn="l"/>
                <a:tab pos="1041400" algn="l"/>
                <a:tab pos="16129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得：</a:t>
            </a:r>
            <a:r>
              <a:rPr lang="en-US" altLang="zh-CN" sz="285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5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5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8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5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5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5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8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285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8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5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5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5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8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en-US" altLang="zh-CN" sz="285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8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94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</a:t>
            </a:r>
            <a:r>
              <a:rPr lang="en-US" altLang="zh-CN" sz="28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5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5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4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4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</a:t>
            </a:r>
            <a:r>
              <a:rPr lang="en-US" altLang="zh-CN" sz="28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5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5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8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76200" algn="l"/>
                <a:tab pos="139700" algn="l"/>
                <a:tab pos="965200" algn="l"/>
                <a:tab pos="1041400" algn="l"/>
                <a:tab pos="16129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迭代得：</a:t>
            </a:r>
          </a:p>
          <a:p>
            <a:pPr>
              <a:lnSpc>
                <a:spcPts val="4200"/>
              </a:lnSpc>
              <a:tabLst>
                <a:tab pos="76200" algn="l"/>
                <a:tab pos="139700" algn="l"/>
                <a:tab pos="965200" algn="l"/>
                <a:tab pos="1041400" algn="l"/>
                <a:tab pos="1612900" algn="l"/>
              </a:tabLst>
            </a:pPr>
            <a:r>
              <a:rPr lang="en-US" altLang="zh-CN" dirty="0" smtClean="0"/>
              <a:t>			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>
              <a:lnSpc>
                <a:spcPts val="4000"/>
              </a:lnSpc>
              <a:tabLst>
                <a:tab pos="76200" algn="l"/>
                <a:tab pos="139700" algn="l"/>
                <a:tab pos="965200" algn="l"/>
                <a:tab pos="1041400" algn="l"/>
                <a:tab pos="1612900" algn="l"/>
              </a:tabLst>
            </a:pPr>
            <a:r>
              <a:rPr lang="en-US" altLang="zh-CN" dirty="0" smtClean="0"/>
              <a:t>				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.5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04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离散系统的零状态响应</a:t>
            </a: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60" y="1083310"/>
            <a:ext cx="8144510" cy="534416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ct val="50000"/>
              </a:spcBef>
            </a:pPr>
            <a:endParaRPr lang="en-US" altLang="zh-CN" sz="240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sym typeface="+mn-ea"/>
            </a:endParaRPr>
          </a:p>
          <a:p>
            <a:pPr algn="ctr">
              <a:spcBef>
                <a:spcPct val="50000"/>
              </a:spcBef>
            </a:pP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sym typeface="+mn-ea"/>
              </a:rPr>
              <a:t>7-2,   </a:t>
            </a:r>
            <a:r>
              <a:rPr lang="en-US" altLang="zh-CN" sz="2400" smtClean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sym typeface="+mn-ea"/>
              </a:rPr>
              <a:t>   </a:t>
            </a:r>
            <a:endParaRPr lang="en-US" altLang="zh-CN" sz="240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algn="ctr">
              <a:spcBef>
                <a:spcPct val="50000"/>
              </a:spcBef>
            </a:pP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sym typeface="+mn-ea"/>
              </a:rPr>
              <a:t>7-9,  </a:t>
            </a:r>
          </a:p>
          <a:p>
            <a:pPr algn="ctr">
              <a:spcBef>
                <a:spcPct val="50000"/>
              </a:spcBef>
            </a:pP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sym typeface="+mn-ea"/>
              </a:rPr>
              <a:t> 7-12</a:t>
            </a:r>
            <a:endParaRPr lang="en-US" altLang="zh-CN" sz="240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algn="ctr">
              <a:spcBef>
                <a:spcPct val="50000"/>
              </a:spcBef>
            </a:pP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sym typeface="+mn-ea"/>
              </a:rPr>
              <a:t>7-15,   </a:t>
            </a:r>
          </a:p>
          <a:p>
            <a:pPr algn="ctr">
              <a:spcBef>
                <a:spcPct val="50000"/>
              </a:spcBef>
            </a:pP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sym typeface="+mn-ea"/>
              </a:rPr>
              <a:t>7-16,   </a:t>
            </a:r>
          </a:p>
          <a:p>
            <a:pPr algn="ctr">
              <a:spcBef>
                <a:spcPct val="50000"/>
              </a:spcBef>
            </a:pP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sym typeface="+mn-ea"/>
              </a:rPr>
              <a:t>7-30</a:t>
            </a:r>
            <a:endParaRPr lang="en-US" altLang="zh-CN" sz="240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algn="ctr">
              <a:spcBef>
                <a:spcPct val="50000"/>
              </a:spcBef>
            </a:pP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sym typeface="+mn-ea"/>
              </a:rPr>
              <a:t>7-31,  </a:t>
            </a:r>
          </a:p>
          <a:p>
            <a:pPr algn="ctr">
              <a:spcBef>
                <a:spcPct val="50000"/>
              </a:spcBef>
            </a:pPr>
            <a:r>
              <a:rPr lang="en-US" altLang="zh-CN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sym typeface="+mn-ea"/>
              </a:rPr>
              <a:t> 7-33</a:t>
            </a:r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4317365" y="954405"/>
            <a:ext cx="1930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/>
              <a:t>本章作业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410200" y="3683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.1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6184900" y="368300"/>
            <a:ext cx="26543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400" b="1" dirty="0" smtClean="0">
                <a:solidFill>
                  <a:srgbClr val="0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LTI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离散系统的响应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1092200" y="1308100"/>
            <a:ext cx="6776085" cy="53289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266700" algn="l"/>
                <a:tab pos="355600" algn="l"/>
                <a:tab pos="711200" algn="l"/>
                <a:tab pos="977900" algn="l"/>
                <a:tab pos="15240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795" dirty="0" smtClean="0">
                <a:solidFill>
                  <a:srgbClr val="3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零状态响应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满足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66700" algn="l"/>
                <a:tab pos="355600" algn="l"/>
                <a:tab pos="711200" algn="l"/>
                <a:tab pos="977900" algn="l"/>
                <a:tab pos="1524000" algn="l"/>
              </a:tabLst>
            </a:pPr>
            <a:r>
              <a:rPr lang="en-US" altLang="zh-CN" dirty="0" smtClean="0"/>
              <a:t>				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–1)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–2)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f(k)</a:t>
            </a:r>
          </a:p>
          <a:p>
            <a:pPr>
              <a:lnSpc>
                <a:spcPts val="3400"/>
              </a:lnSpc>
              <a:tabLst>
                <a:tab pos="266700" algn="l"/>
                <a:tab pos="355600" algn="l"/>
                <a:tab pos="711200" algn="l"/>
                <a:tab pos="977900" algn="l"/>
                <a:tab pos="15240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初始状态：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(–1)=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(–2)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>
              <a:lnSpc>
                <a:spcPts val="3300"/>
              </a:lnSpc>
              <a:tabLst>
                <a:tab pos="266700" algn="l"/>
                <a:tab pos="355600" algn="l"/>
                <a:tab pos="711200" algn="l"/>
                <a:tab pos="977900" algn="l"/>
                <a:tab pos="15240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递推求初始值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(0),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</a:p>
          <a:p>
            <a:pPr>
              <a:lnSpc>
                <a:spcPts val="3400"/>
              </a:lnSpc>
              <a:tabLst>
                <a:tab pos="266700" algn="l"/>
                <a:tab pos="355600" algn="l"/>
                <a:tab pos="711200" algn="l"/>
                <a:tab pos="977900" algn="l"/>
                <a:tab pos="1524000" algn="l"/>
              </a:tabLst>
            </a:pPr>
            <a:r>
              <a:rPr lang="en-US" altLang="zh-CN" dirty="0" smtClean="0"/>
              <a:t>				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–3y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–1)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–2y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–2)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≥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>
              <a:lnSpc>
                <a:spcPts val="3300"/>
              </a:lnSpc>
              <a:tabLst>
                <a:tab pos="266700" algn="l"/>
                <a:tab pos="355600" algn="l"/>
                <a:tab pos="711200" algn="l"/>
                <a:tab pos="977900" algn="l"/>
                <a:tab pos="1524000" algn="l"/>
              </a:tabLst>
            </a:pPr>
            <a:r>
              <a:rPr lang="en-US" altLang="zh-CN" dirty="0" smtClean="0"/>
              <a:t>				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–3y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(–1)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–2y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(–2)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>
              <a:lnSpc>
                <a:spcPts val="3400"/>
              </a:lnSpc>
              <a:tabLst>
                <a:tab pos="266700" algn="l"/>
                <a:tab pos="355600" algn="l"/>
                <a:tab pos="711200" algn="l"/>
                <a:tab pos="977900" algn="l"/>
                <a:tab pos="1524000" algn="l"/>
              </a:tabLst>
            </a:pPr>
            <a:r>
              <a:rPr lang="en-US" altLang="zh-CN" dirty="0" smtClean="0"/>
              <a:t>				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–3y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–2y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(–1)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–1</a:t>
            </a:r>
          </a:p>
          <a:p>
            <a:pPr>
              <a:lnSpc>
                <a:spcPts val="2500"/>
              </a:lnSpc>
              <a:tabLst>
                <a:tab pos="266700" algn="l"/>
                <a:tab pos="355600" algn="l"/>
                <a:tab pos="711200" algn="l"/>
                <a:tab pos="977900" algn="l"/>
                <a:tab pos="15240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分别求出齐次解和特解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，得</a:t>
            </a:r>
          </a:p>
          <a:p>
            <a:pPr>
              <a:lnSpc>
                <a:spcPts val="4100"/>
              </a:lnSpc>
              <a:tabLst>
                <a:tab pos="266700" algn="l"/>
                <a:tab pos="355600" algn="l"/>
                <a:tab pos="711200" algn="l"/>
                <a:tab pos="977900" algn="l"/>
                <a:tab pos="1524000" algn="l"/>
              </a:tabLst>
            </a:pPr>
            <a:r>
              <a:rPr lang="en-US" altLang="zh-CN" dirty="0" smtClean="0"/>
              <a:t>			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(–1)</a:t>
            </a:r>
            <a:r>
              <a:rPr lang="en-US" altLang="zh-CN" sz="2795" b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(–2)</a:t>
            </a:r>
            <a:r>
              <a:rPr lang="en-US" altLang="zh-CN" sz="2795" b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(k)</a:t>
            </a:r>
          </a:p>
          <a:p>
            <a:pPr>
              <a:lnSpc>
                <a:spcPts val="3400"/>
              </a:lnSpc>
              <a:tabLst>
                <a:tab pos="266700" algn="l"/>
                <a:tab pos="355600" algn="l"/>
                <a:tab pos="711200" algn="l"/>
                <a:tab pos="977900" algn="l"/>
                <a:tab pos="1524000" algn="l"/>
              </a:tabLst>
            </a:pPr>
            <a:r>
              <a:rPr lang="en-US" altLang="zh-CN" dirty="0" smtClean="0"/>
              <a:t>					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(–1)</a:t>
            </a:r>
            <a:r>
              <a:rPr lang="en-US" altLang="zh-CN" sz="2795" b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(–2)</a:t>
            </a:r>
            <a:r>
              <a:rPr lang="en-US" altLang="zh-CN" sz="2795" b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(1/3)2</a:t>
            </a:r>
            <a:r>
              <a:rPr lang="en-US" altLang="zh-CN" sz="2795" b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en-US" altLang="zh-CN" sz="18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300"/>
              </a:lnSpc>
              <a:tabLst>
                <a:tab pos="266700" algn="l"/>
                <a:tab pos="355600" algn="l"/>
                <a:tab pos="711200" algn="l"/>
                <a:tab pos="977900" algn="l"/>
                <a:tab pos="15240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代入初始值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求得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–1/3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</a:p>
          <a:p>
            <a:pPr>
              <a:lnSpc>
                <a:spcPts val="3400"/>
              </a:lnSpc>
              <a:tabLst>
                <a:tab pos="266700" algn="l"/>
                <a:tab pos="355600" algn="l"/>
                <a:tab pos="711200" algn="l"/>
                <a:tab pos="977900" algn="l"/>
                <a:tab pos="15240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所以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(k)=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–1/3)(–1)</a:t>
            </a:r>
            <a:r>
              <a:rPr lang="en-US" altLang="zh-CN" sz="2795" b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(–2)</a:t>
            </a:r>
            <a:r>
              <a:rPr lang="en-US" altLang="zh-CN" sz="2795" b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(1/3)2</a:t>
            </a:r>
            <a:r>
              <a:rPr lang="en-US" altLang="zh-CN" sz="2795" b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≥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5650" y="393700"/>
            <a:ext cx="9182100" cy="6883400"/>
          </a:xfrm>
          <a:prstGeom prst="rect">
            <a:avLst/>
          </a:prstGeom>
          <a:noFill/>
        </p:spPr>
      </p:pic>
      <p:sp>
        <p:nvSpPr>
          <p:cNvPr id="3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第3-14页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057400" y="2489200"/>
            <a:ext cx="7162800" cy="67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400" dirty="0" smtClean="0">
                <a:solidFill>
                  <a:srgbClr val="FF6300"/>
                </a:solidFill>
                <a:latin typeface="楷体_GB2312" pitchFamily="18" charset="0"/>
                <a:cs typeface="楷体_GB2312" pitchFamily="18" charset="0"/>
              </a:rPr>
              <a:t>离散信号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是离散时间变量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1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（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为任意整数）的函数，</a:t>
            </a:r>
          </a:p>
          <a:p>
            <a:pPr>
              <a:lnSpc>
                <a:spcPts val="2800"/>
              </a:lnSpc>
            </a:pPr>
            <a:r>
              <a:rPr lang="en-US" altLang="zh-CN" sz="2400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记为</a:t>
            </a:r>
            <a:r>
              <a:rPr lang="en-US" altLang="zh-CN" sz="240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</a:t>
            </a:r>
            <a:r>
              <a:rPr lang="en-US" altLang="zh-CN" sz="1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。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752600" y="3378200"/>
            <a:ext cx="2590800" cy="105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304800" algn="l"/>
                <a:tab pos="914400" algn="l"/>
              </a:tabLst>
            </a:pPr>
            <a:r>
              <a:rPr lang="en-US" altLang="zh-CN" sz="2400" dirty="0" smtClean="0">
                <a:solidFill>
                  <a:srgbClr val="3030FF"/>
                </a:solidFill>
                <a:latin typeface="楷体_GB2312" pitchFamily="18" charset="0"/>
                <a:cs typeface="楷体_GB2312" pitchFamily="18" charset="0"/>
              </a:rPr>
              <a:t>离散信号表示：</a:t>
            </a:r>
          </a:p>
          <a:p>
            <a:pPr>
              <a:lnSpc>
                <a:spcPts val="2900"/>
              </a:lnSpc>
              <a:tabLst>
                <a:tab pos="304800" algn="l"/>
                <a:tab pos="9144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3030FF"/>
                </a:solidFill>
                <a:latin typeface="楷体_GB2312" pitchFamily="18" charset="0"/>
                <a:cs typeface="楷体_GB2312" pitchFamily="18" charset="0"/>
              </a:rPr>
              <a:t>（a）图形表示：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304800" algn="l"/>
                <a:tab pos="914400" algn="l"/>
              </a:tabLst>
            </a:pPr>
            <a:r>
              <a:rPr lang="en-US" altLang="zh-CN" dirty="0" smtClean="0"/>
              <a:t>		</a:t>
            </a:r>
            <a:r>
              <a:rPr lang="en-US" altLang="zh-CN" sz="12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2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2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89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2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638300" y="5397500"/>
            <a:ext cx="1143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zh-CN" sz="12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644900" y="5397500"/>
            <a:ext cx="1143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zh-CN" sz="12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930400" y="5727700"/>
            <a:ext cx="7747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2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8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-3</a:t>
            </a:r>
            <a:r>
              <a:rPr lang="en-US" altLang="zh-CN" sz="12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2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8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r>
              <a:rPr lang="en-US" altLang="zh-CN" sz="12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2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8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CN" sz="12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908300" y="5727700"/>
            <a:ext cx="2921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2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8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2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8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390900" y="5727700"/>
            <a:ext cx="1143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2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8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886200" y="5727700"/>
            <a:ext cx="101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2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89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628900" y="6019800"/>
            <a:ext cx="1905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zh-CN" sz="12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2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2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397500" y="4178300"/>
            <a:ext cx="3556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zh-CN" sz="12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2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2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kT</a:t>
            </a:r>
            <a:r>
              <a:rPr lang="en-US" altLang="zh-CN" sz="12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4495800" y="5397500"/>
            <a:ext cx="1143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zh-CN" sz="12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6019800" y="5397500"/>
            <a:ext cx="1143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zh-CN" sz="12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6299200" y="5753100"/>
            <a:ext cx="152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zh-CN" sz="12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kT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5321300" y="6019800"/>
            <a:ext cx="2032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zh-CN" sz="12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2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12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4191000" y="5702300"/>
            <a:ext cx="16510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4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－</a:t>
            </a:r>
            <a:r>
              <a:rPr lang="en-US" altLang="zh-CN" sz="12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2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14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－</a:t>
            </a:r>
            <a:r>
              <a:rPr lang="en-US" altLang="zh-CN" sz="12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2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14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－</a:t>
            </a:r>
            <a:r>
              <a:rPr lang="en-US" altLang="zh-CN" sz="12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12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12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2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12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2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12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2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2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7086600" y="5397500"/>
            <a:ext cx="1143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zh-CN" sz="12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8610600" y="5397500"/>
            <a:ext cx="1143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zh-CN" sz="12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8940800" y="5753100"/>
            <a:ext cx="635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zh-CN" sz="12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7924800" y="6019800"/>
            <a:ext cx="1778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zh-CN" sz="12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2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2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6972300" y="5702300"/>
            <a:ext cx="13589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4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－</a:t>
            </a:r>
            <a:r>
              <a:rPr lang="en-US" altLang="zh-CN" sz="12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4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－</a:t>
            </a:r>
            <a:r>
              <a:rPr lang="en-US" altLang="zh-CN" sz="12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4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－</a:t>
            </a:r>
            <a:r>
              <a:rPr lang="en-US" altLang="zh-CN" sz="12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2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12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2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2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2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2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2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7975600" y="3276600"/>
            <a:ext cx="673100" cy="106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165100" algn="l"/>
              </a:tabLst>
            </a:pPr>
            <a:r>
              <a:rPr lang="en-US" altLang="zh-CN" dirty="0" smtClean="0"/>
              <a:t>	</a:t>
            </a:r>
            <a:r>
              <a:rPr lang="en-US" altLang="zh-CN" sz="2005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序列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165100" algn="l"/>
              </a:tabLst>
            </a:pPr>
            <a:r>
              <a:rPr lang="en-US" altLang="zh-CN" sz="12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2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2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2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6667500" y="3606800"/>
            <a:ext cx="5080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127000" algn="l"/>
              </a:tabLst>
            </a:pPr>
            <a:r>
              <a:rPr lang="en-US" altLang="zh-CN" sz="2005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序列</a:t>
            </a:r>
          </a:p>
          <a:p>
            <a:pPr>
              <a:lnSpc>
                <a:spcPts val="2400"/>
              </a:lnSpc>
              <a:tabLst>
                <a:tab pos="127000" algn="l"/>
              </a:tabLst>
            </a:pPr>
            <a:r>
              <a:rPr lang="en-US" altLang="zh-CN" dirty="0" smtClean="0"/>
              <a:t>	</a:t>
            </a:r>
            <a:r>
              <a:rPr lang="en-US" altLang="zh-CN" sz="2005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值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8928100" y="4864100"/>
            <a:ext cx="4064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95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序号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1168400" y="1028700"/>
            <a:ext cx="7721600" cy="149479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600"/>
              </a:lnSpc>
              <a:tabLst>
                <a:tab pos="584200" algn="l"/>
                <a:tab pos="1384300" algn="l"/>
              </a:tabLst>
            </a:pPr>
            <a:r>
              <a:rPr lang="en-US" altLang="zh-CN" dirty="0" smtClean="0"/>
              <a:t>		</a:t>
            </a:r>
            <a:r>
              <a:rPr lang="en-US" altLang="zh-CN" sz="36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36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.2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6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单位序列和单位序列响应</a:t>
            </a:r>
          </a:p>
          <a:p>
            <a:pPr algn="l">
              <a:lnSpc>
                <a:spcPts val="3800"/>
              </a:lnSpc>
              <a:tabLst>
                <a:tab pos="584200" algn="l"/>
                <a:tab pos="1384300" algn="l"/>
              </a:tabLst>
            </a:pPr>
            <a:r>
              <a:rPr lang="en-US" altLang="zh-CN" sz="3200" dirty="0" smtClean="0">
                <a:solidFill>
                  <a:srgbClr val="FF3000"/>
                </a:solidFill>
                <a:latin typeface="楷体_GB2312" pitchFamily="18" charset="0"/>
                <a:cs typeface="楷体_GB2312" pitchFamily="18" charset="0"/>
              </a:rPr>
              <a:t>一、单位序列和单位阶跃序列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900"/>
              </a:lnSpc>
              <a:tabLst>
                <a:tab pos="584200" algn="l"/>
                <a:tab pos="13843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3030FF"/>
                </a:solidFill>
                <a:latin typeface="楷体_GB2312" pitchFamily="18" charset="0"/>
                <a:cs typeface="楷体_GB2312" pitchFamily="18" charset="0"/>
              </a:rPr>
              <a:t>概念：</a:t>
            </a:r>
            <a:r>
              <a:rPr lang="en-US" altLang="zh-CN" sz="2400" dirty="0" smtClean="0">
                <a:solidFill>
                  <a:srgbClr val="FF6300"/>
                </a:solidFill>
                <a:latin typeface="楷体_GB2312" pitchFamily="18" charset="0"/>
                <a:cs typeface="楷体_GB2312" pitchFamily="18" charset="0"/>
              </a:rPr>
              <a:t>连续信号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是连续时间变量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的函数，记为</a:t>
            </a:r>
            <a:r>
              <a:rPr lang="en-US" altLang="zh-CN" sz="240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(t)</a:t>
            </a:r>
            <a:r>
              <a:rPr lang="en-US" altLang="zh-CN" sz="2400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。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5143500" y="393700"/>
            <a:ext cx="3962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.2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单位序列和单位序列响应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1003300" y="2641600"/>
            <a:ext cx="6096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FF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复习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342900"/>
            <a:ext cx="9182100" cy="688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508500" y="2247900"/>
            <a:ext cx="14097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100"/>
              </a:lnSpc>
            </a:pPr>
            <a:r>
              <a:rPr lang="en-US" altLang="zh-CN" sz="297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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8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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4508500" y="4013200"/>
            <a:ext cx="13589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28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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第3-15页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244600" y="419100"/>
            <a:ext cx="2768600" cy="132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889000" algn="l"/>
              </a:tabLst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889000" algn="l"/>
              </a:tabLst>
            </a:pPr>
            <a:r>
              <a:rPr lang="en-US" altLang="zh-CN" sz="2400" dirty="0" smtClean="0">
                <a:solidFill>
                  <a:srgbClr val="3030FF"/>
                </a:solidFill>
                <a:latin typeface="楷体_GB2312" pitchFamily="18" charset="0"/>
                <a:cs typeface="楷体_GB2312" pitchFamily="18" charset="0"/>
              </a:rPr>
              <a:t>（b）解析表示：</a:t>
            </a:r>
          </a:p>
          <a:p>
            <a:pPr>
              <a:lnSpc>
                <a:spcPts val="3100"/>
              </a:lnSpc>
              <a:tabLst>
                <a:tab pos="889000" algn="l"/>
              </a:tabLst>
            </a:pPr>
            <a:r>
              <a:rPr lang="en-US" altLang="zh-CN" dirty="0" smtClean="0"/>
              <a:t>	</a:t>
            </a:r>
            <a:r>
              <a:rPr lang="en-US" altLang="zh-CN" sz="223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</a:t>
            </a:r>
            <a:r>
              <a:rPr lang="en-US" altLang="zh-CN" sz="21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17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1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632200" y="2768600"/>
            <a:ext cx="1016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61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612900" y="2705100"/>
            <a:ext cx="15748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61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16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1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6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61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16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61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6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61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6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61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6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61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6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61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696200" y="4013200"/>
            <a:ext cx="1869440" cy="50736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sz="28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880" i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-k</a:t>
            </a:r>
            <a:r>
              <a:rPr lang="en-US" altLang="zh-CN" sz="297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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511800" y="2108200"/>
            <a:ext cx="619760" cy="28924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28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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28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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900"/>
              </a:lnSpc>
              <a:tabLst>
                <a:tab pos="50800" algn="l"/>
              </a:tabLst>
            </a:pPr>
            <a:r>
              <a:rPr lang="en-US" altLang="zh-CN" sz="28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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880" i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-k</a:t>
            </a:r>
            <a:endParaRPr lang="en-US" altLang="zh-CN" sz="1665" i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000"/>
              </a:lnSpc>
              <a:tabLst>
                <a:tab pos="50800" algn="l"/>
              </a:tabLst>
            </a:pPr>
            <a:r>
              <a:rPr lang="en-US" altLang="zh-CN" sz="28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</a:t>
            </a:r>
            <a:r>
              <a:rPr lang="en-US" altLang="zh-CN" sz="28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6477000" y="2082800"/>
            <a:ext cx="1168400" cy="271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228600" algn="l"/>
                <a:tab pos="317500" algn="l"/>
              </a:tabLst>
            </a:pPr>
            <a:r>
              <a:rPr lang="en-US" altLang="zh-CN" sz="288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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>
              <a:lnSpc>
                <a:spcPts val="4300"/>
              </a:lnSpc>
              <a:tabLst>
                <a:tab pos="228600" algn="l"/>
                <a:tab pos="317500" algn="l"/>
              </a:tabLst>
            </a:pPr>
            <a:r>
              <a:rPr lang="en-US" altLang="zh-CN" sz="288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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500"/>
              </a:lnSpc>
              <a:tabLst>
                <a:tab pos="228600" algn="l"/>
                <a:tab pos="317500" algn="l"/>
              </a:tabLst>
            </a:pPr>
            <a:r>
              <a:rPr lang="en-US" altLang="zh-CN" dirty="0" smtClean="0"/>
              <a:t>	</a:t>
            </a:r>
            <a:r>
              <a:rPr lang="en-US" altLang="zh-CN" sz="28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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228600" algn="l"/>
                <a:tab pos="317500" algn="l"/>
              </a:tabLst>
            </a:pPr>
            <a:r>
              <a:rPr lang="en-US" altLang="zh-CN" dirty="0" smtClean="0"/>
              <a:t>		</a:t>
            </a:r>
            <a:r>
              <a:rPr lang="en-US" altLang="zh-CN" sz="28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其余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289300" y="5689600"/>
            <a:ext cx="31369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altLang="zh-CN" sz="2940" dirty="0" smtClean="0">
                <a:solidFill>
                  <a:srgbClr val="000000"/>
                </a:solidFill>
                <a:latin typeface="MT Extra" panose="05050102010205020202" pitchFamily="18" charset="0"/>
                <a:cs typeface="MT Extra" panose="05050102010205020202" pitchFamily="18" charset="0"/>
              </a:rPr>
              <a:t></a:t>
            </a:r>
            <a:r>
              <a:rPr lang="en-US" altLang="zh-CN" sz="294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94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94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4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94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94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94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94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94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94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94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94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94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940" dirty="0" smtClean="0">
                <a:solidFill>
                  <a:srgbClr val="000000"/>
                </a:solidFill>
                <a:latin typeface="MT Extra" panose="05050102010205020202" pitchFamily="18" charset="0"/>
                <a:cs typeface="MT Extra" panose="05050102010205020202" pitchFamily="18" charset="0"/>
              </a:rPr>
              <a:t>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397000" y="5207000"/>
            <a:ext cx="5238750" cy="15716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1765300" algn="l"/>
                <a:tab pos="3378200" algn="l"/>
              </a:tabLst>
            </a:pPr>
            <a:r>
              <a:rPr lang="en-US" altLang="zh-CN" sz="2400" dirty="0" smtClean="0">
                <a:solidFill>
                  <a:srgbClr val="3030FF"/>
                </a:solidFill>
                <a:latin typeface="楷体_GB2312" pitchFamily="18" charset="0"/>
                <a:cs typeface="楷体_GB2312" pitchFamily="18" charset="0"/>
              </a:rPr>
              <a:t>（c）集合表示：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5000"/>
              </a:lnSpc>
              <a:tabLst>
                <a:tab pos="1765300" algn="l"/>
                <a:tab pos="3378200" algn="l"/>
              </a:tabLst>
            </a:pPr>
            <a:r>
              <a:rPr lang="en-US" altLang="zh-CN" dirty="0" smtClean="0"/>
              <a:t>	 </a:t>
            </a:r>
            <a:r>
              <a:rPr lang="en-US" altLang="zh-CN" sz="38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</a:t>
            </a:r>
            <a:r>
              <a:rPr lang="en-US" altLang="zh-CN" sz="294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940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，，，，，,</a:t>
            </a:r>
            <a:r>
              <a:rPr lang="en-US" altLang="zh-CN" sz="3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,   </a:t>
            </a:r>
            <a:r>
              <a:rPr lang="en-US" altLang="zh-CN" sz="38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</a:t>
            </a:r>
          </a:p>
          <a:p>
            <a:pPr>
              <a:lnSpc>
                <a:spcPts val="3500"/>
              </a:lnSpc>
              <a:tabLst>
                <a:tab pos="1765300" algn="l"/>
                <a:tab pos="33782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b="1" i="1" dirty="0" smtClean="0">
                <a:solidFill>
                  <a:srgbClr val="303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solidFill>
                  <a:srgbClr val="3030FF"/>
                </a:solidFill>
                <a:latin typeface="楷体_GB2312" pitchFamily="18" charset="0"/>
                <a:cs typeface="楷体_GB2312" pitchFamily="18" charset="0"/>
              </a:rPr>
              <a:t>＝</a:t>
            </a:r>
            <a:r>
              <a:rPr lang="en-US" altLang="zh-CN" sz="2400" b="1" dirty="0" smtClean="0">
                <a:solidFill>
                  <a:srgbClr val="303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143500" y="393700"/>
            <a:ext cx="3962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.2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单位序列和单位序列响应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342900"/>
            <a:ext cx="9182100" cy="688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197100" y="2743200"/>
            <a:ext cx="14478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100"/>
              </a:lnSpc>
            </a:pPr>
            <a:r>
              <a:rPr lang="en-US" altLang="zh-CN" sz="297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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8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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1765300" y="5270500"/>
            <a:ext cx="21082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100"/>
              </a:lnSpc>
            </a:pPr>
            <a:r>
              <a:rPr lang="en-US" altLang="zh-CN" sz="297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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8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68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8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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第3-16页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432300" y="5029200"/>
            <a:ext cx="876300" cy="105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altLang="zh-CN" sz="288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68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>
              <a:lnSpc>
                <a:spcPts val="4300"/>
              </a:lnSpc>
            </a:pPr>
            <a:r>
              <a:rPr lang="en-US" altLang="zh-CN" sz="288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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68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517900" y="5067300"/>
            <a:ext cx="355600" cy="105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8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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</a:pPr>
            <a:r>
              <a:rPr lang="en-US" altLang="zh-CN" sz="28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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289300" y="2540000"/>
            <a:ext cx="355600" cy="105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8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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</a:pPr>
            <a:r>
              <a:rPr lang="en-US" altLang="zh-CN" sz="28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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203700" y="2514600"/>
            <a:ext cx="749300" cy="1003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88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>
              <a:lnSpc>
                <a:spcPts val="4400"/>
              </a:lnSpc>
            </a:pPr>
            <a:r>
              <a:rPr lang="en-US" altLang="zh-CN" sz="288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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320800" y="1181100"/>
            <a:ext cx="8153400" cy="128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76200" algn="l"/>
                <a:tab pos="6223000" algn="l"/>
              </a:tabLst>
            </a:pPr>
            <a:r>
              <a:rPr lang="en-US" altLang="zh-CN" sz="2795" dirty="0" smtClean="0">
                <a:solidFill>
                  <a:srgbClr val="FF3000"/>
                </a:solidFill>
                <a:latin typeface="楷体_GB2312" pitchFamily="18" charset="0"/>
                <a:cs typeface="楷体_GB2312" pitchFamily="18" charset="0"/>
              </a:rPr>
              <a:t>基本离散信号：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76200" algn="l"/>
                <a:tab pos="62230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3030FF"/>
                </a:solidFill>
                <a:latin typeface="楷体_GB2312" pitchFamily="18" charset="0"/>
                <a:cs typeface="楷体_GB2312" pitchFamily="18" charset="0"/>
              </a:rPr>
              <a:t>1.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3030FF"/>
                </a:solidFill>
                <a:latin typeface="楷体_GB2312" pitchFamily="18" charset="0"/>
                <a:cs typeface="楷体_GB2312" pitchFamily="18" charset="0"/>
              </a:rPr>
              <a:t>单位序列(单位脉冲序列/单位样值序列/单位取样序列)：</a:t>
            </a:r>
          </a:p>
          <a:p>
            <a:pPr>
              <a:lnSpc>
                <a:spcPts val="3700"/>
              </a:lnSpc>
              <a:tabLst>
                <a:tab pos="76200" algn="l"/>
                <a:tab pos="6223000" algn="l"/>
              </a:tabLst>
            </a:pPr>
            <a:r>
              <a:rPr lang="en-US" altLang="zh-CN" dirty="0" smtClean="0"/>
              <a:t>		</a:t>
            </a:r>
            <a:r>
              <a:rPr lang="en-US" altLang="zh-CN" sz="260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</a:t>
            </a:r>
            <a:r>
              <a:rPr lang="en-US" altLang="zh-CN" sz="253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3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53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53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8432800" y="3517900"/>
            <a:ext cx="127000" cy="27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252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917700" y="4267200"/>
            <a:ext cx="6045200" cy="736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5207000" algn="l"/>
              </a:tabLst>
            </a:pPr>
            <a:r>
              <a:rPr lang="en-US" altLang="zh-CN" sz="2400" dirty="0" smtClean="0">
                <a:solidFill>
                  <a:srgbClr val="3030FF"/>
                </a:solidFill>
                <a:latin typeface="楷体_GB2312" pitchFamily="18" charset="0"/>
                <a:cs typeface="楷体_GB2312" pitchFamily="18" charset="0"/>
              </a:rPr>
              <a:t>位移单位脉冲序列：</a:t>
            </a:r>
          </a:p>
          <a:p>
            <a:pPr>
              <a:lnSpc>
                <a:spcPts val="3400"/>
              </a:lnSpc>
              <a:tabLst>
                <a:tab pos="5207000" algn="l"/>
              </a:tabLst>
            </a:pPr>
            <a:r>
              <a:rPr lang="en-US" altLang="zh-CN" dirty="0" smtClean="0"/>
              <a:t>	</a:t>
            </a:r>
            <a:r>
              <a:rPr lang="en-US" altLang="zh-CN" sz="211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</a:t>
            </a:r>
            <a:r>
              <a:rPr lang="en-US" altLang="zh-CN" sz="20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4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4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0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4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0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4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1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04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6819900" y="5232400"/>
            <a:ext cx="114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3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6985000" y="6134100"/>
            <a:ext cx="114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3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8343900" y="6134100"/>
            <a:ext cx="101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3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7683500" y="6134100"/>
            <a:ext cx="1651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04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1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5143500" y="393700"/>
            <a:ext cx="3962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.2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单位序列和单位序列响应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342900"/>
            <a:ext cx="9182100" cy="6883400"/>
          </a:xfrm>
          <a:prstGeom prst="rect">
            <a:avLst/>
          </a:prstGeom>
          <a:noFill/>
        </p:spPr>
      </p:pic>
      <p:sp>
        <p:nvSpPr>
          <p:cNvPr id="5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第3-17页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8953500" y="6426200"/>
            <a:ext cx="1143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6591300" y="5664200"/>
            <a:ext cx="88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3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6134100" y="6502400"/>
            <a:ext cx="24892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959600" y="5194300"/>
            <a:ext cx="4318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196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</a:t>
            </a:r>
            <a:r>
              <a:rPr lang="en-US" altLang="zh-CN" sz="19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9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9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9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473200" y="5384800"/>
            <a:ext cx="9144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3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迭分：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8204200" y="4610100"/>
            <a:ext cx="1143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6261100" y="3860800"/>
            <a:ext cx="88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3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6654800" y="3378200"/>
            <a:ext cx="17653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197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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91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91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191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197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97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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91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91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5803900" y="4699000"/>
            <a:ext cx="1905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8407400" y="2603500"/>
            <a:ext cx="1143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6007100" y="2692400"/>
            <a:ext cx="16129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-2-1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6451600" y="1841500"/>
            <a:ext cx="88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4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1473200" y="1816100"/>
            <a:ext cx="30353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400" dirty="0" smtClean="0">
                <a:solidFill>
                  <a:srgbClr val="3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加：</a:t>
            </a:r>
            <a:r>
              <a:rPr lang="en-US" altLang="zh-CN" sz="24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6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</a:t>
            </a:r>
            <a:r>
              <a:rPr lang="en-US" altLang="zh-CN" sz="23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38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3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6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</a:t>
            </a:r>
            <a:r>
              <a:rPr lang="en-US" altLang="zh-CN" sz="23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38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3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46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</a:t>
            </a:r>
            <a:r>
              <a:rPr lang="en-US" altLang="zh-CN" sz="23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1066800" y="1104900"/>
            <a:ext cx="61722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5765800" algn="l"/>
              </a:tabLst>
            </a:pPr>
            <a:r>
              <a:rPr lang="en-US" altLang="zh-CN" sz="2795" dirty="0" smtClean="0">
                <a:solidFill>
                  <a:srgbClr val="FF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运算：</a:t>
            </a:r>
          </a:p>
          <a:p>
            <a:pPr>
              <a:lnSpc>
                <a:spcPts val="2000"/>
              </a:lnSpc>
              <a:tabLst>
                <a:tab pos="5765800" algn="l"/>
              </a:tabLst>
            </a:pPr>
            <a:r>
              <a:rPr lang="en-US" altLang="zh-CN" dirty="0" smtClean="0"/>
              <a:t>	</a:t>
            </a:r>
            <a:r>
              <a:rPr lang="en-US" altLang="zh-CN" sz="144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14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</a:t>
            </a:r>
            <a:r>
              <a:rPr lang="en-US" altLang="zh-CN" sz="144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4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44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44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5143500" y="393700"/>
            <a:ext cx="3962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.2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单位序列和单位序列响应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075" y="2425700"/>
            <a:ext cx="3415030" cy="205676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1560" y="4953000"/>
            <a:ext cx="2303145" cy="13341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第3-18页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1536700" y="1397000"/>
            <a:ext cx="4782820" cy="518795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774700" algn="l"/>
                <a:tab pos="850900" algn="l"/>
                <a:tab pos="889000" algn="l"/>
                <a:tab pos="927100" algn="l"/>
                <a:tab pos="952500" algn="l"/>
                <a:tab pos="965200" algn="l"/>
                <a:tab pos="1016000" algn="l"/>
                <a:tab pos="1028700" algn="l"/>
                <a:tab pos="2667000" algn="l"/>
              </a:tabLst>
            </a:pPr>
            <a:r>
              <a:rPr lang="en-US" altLang="zh-CN" sz="2400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取样性质：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774700" algn="l"/>
                <a:tab pos="850900" algn="l"/>
                <a:tab pos="889000" algn="l"/>
                <a:tab pos="927100" algn="l"/>
                <a:tab pos="952500" algn="l"/>
                <a:tab pos="965200" algn="l"/>
                <a:tab pos="1016000" algn="l"/>
                <a:tab pos="1028700" algn="l"/>
                <a:tab pos="2667000" algn="l"/>
              </a:tabLst>
            </a:pPr>
            <a:r>
              <a:rPr lang="en-US" altLang="zh-CN" dirty="0" smtClean="0"/>
              <a:t>						</a:t>
            </a:r>
            <a:r>
              <a:rPr lang="en-US" altLang="zh-CN" sz="279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7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</a:t>
            </a:r>
            <a:r>
              <a:rPr lang="en-US" altLang="zh-CN" sz="27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79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r>
              <a:rPr lang="en-US" altLang="zh-CN" sz="287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</a:t>
            </a:r>
            <a:r>
              <a:rPr lang="en-US" altLang="zh-CN" sz="27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>
                <a:tab pos="774700" algn="l"/>
                <a:tab pos="850900" algn="l"/>
                <a:tab pos="889000" algn="l"/>
                <a:tab pos="927100" algn="l"/>
                <a:tab pos="952500" algn="l"/>
                <a:tab pos="965200" algn="l"/>
                <a:tab pos="1016000" algn="l"/>
                <a:tab pos="1028700" algn="l"/>
                <a:tab pos="2667000" algn="l"/>
              </a:tabLst>
            </a:pPr>
            <a:r>
              <a:rPr lang="en-US" altLang="zh-CN" dirty="0" smtClean="0"/>
              <a:t>					</a:t>
            </a:r>
            <a:r>
              <a:rPr lang="en-US" altLang="zh-CN" sz="264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64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4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64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64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2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</a:t>
            </a:r>
            <a:r>
              <a:rPr lang="en-US" altLang="zh-CN" sz="264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4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64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64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4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64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4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54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64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64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64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64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4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64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54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64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2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</a:t>
            </a:r>
            <a:r>
              <a:rPr lang="en-US" altLang="zh-CN" sz="264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4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64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64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4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64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4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54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64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100"/>
              </a:lnSpc>
              <a:tabLst>
                <a:tab pos="774700" algn="l"/>
                <a:tab pos="850900" algn="l"/>
                <a:tab pos="889000" algn="l"/>
                <a:tab pos="927100" algn="l"/>
                <a:tab pos="952500" algn="l"/>
                <a:tab pos="965200" algn="l"/>
                <a:tab pos="1016000" algn="l"/>
                <a:tab pos="1028700" algn="l"/>
                <a:tab pos="2667000" algn="l"/>
              </a:tabLst>
            </a:pPr>
            <a:r>
              <a:rPr lang="en-US" altLang="zh-CN" dirty="0" smtClean="0"/>
              <a:t>								</a:t>
            </a:r>
            <a:endParaRPr lang="en-US" altLang="zh-CN" sz="1265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774700" algn="l"/>
                <a:tab pos="850900" algn="l"/>
                <a:tab pos="889000" algn="l"/>
                <a:tab pos="927100" algn="l"/>
                <a:tab pos="952500" algn="l"/>
                <a:tab pos="965200" algn="l"/>
                <a:tab pos="1016000" algn="l"/>
                <a:tab pos="1028700" algn="l"/>
                <a:tab pos="2667000" algn="l"/>
              </a:tabLst>
            </a:pPr>
            <a:r>
              <a:rPr lang="en-US" altLang="zh-CN" dirty="0" smtClean="0"/>
              <a:t>			</a:t>
            </a:r>
            <a:endParaRPr lang="en-US" altLang="zh-CN" sz="1265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  <a:p>
            <a:pPr>
              <a:lnSpc>
                <a:spcPts val="2600"/>
              </a:lnSpc>
              <a:tabLst>
                <a:tab pos="774700" algn="l"/>
                <a:tab pos="850900" algn="l"/>
                <a:tab pos="889000" algn="l"/>
                <a:tab pos="927100" algn="l"/>
                <a:tab pos="952500" algn="l"/>
                <a:tab pos="965200" algn="l"/>
                <a:tab pos="1016000" algn="l"/>
                <a:tab pos="1028700" algn="l"/>
                <a:tab pos="2667000" algn="l"/>
              </a:tabLst>
            </a:pPr>
            <a:r>
              <a:rPr lang="en-US" altLang="zh-CN" dirty="0" smtClean="0"/>
              <a:t>							</a:t>
            </a:r>
            <a:endParaRPr lang="en-US" altLang="zh-CN" sz="1400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800"/>
              </a:lnSpc>
              <a:tabLst>
                <a:tab pos="774700" algn="l"/>
                <a:tab pos="850900" algn="l"/>
                <a:tab pos="889000" algn="l"/>
                <a:tab pos="927100" algn="l"/>
                <a:tab pos="952500" algn="l"/>
                <a:tab pos="965200" algn="l"/>
                <a:tab pos="1016000" algn="l"/>
                <a:tab pos="1028700" algn="l"/>
                <a:tab pos="2667000" algn="l"/>
              </a:tabLst>
            </a:pPr>
            <a:r>
              <a:rPr lang="en-US" altLang="zh-CN" dirty="0" smtClean="0"/>
              <a:t>		</a:t>
            </a:r>
            <a:endParaRPr lang="en-US" altLang="zh-CN" sz="1400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  <a:p>
            <a:pPr>
              <a:lnSpc>
                <a:spcPts val="1900"/>
              </a:lnSpc>
              <a:tabLst>
                <a:tab pos="774700" algn="l"/>
                <a:tab pos="850900" algn="l"/>
                <a:tab pos="889000" algn="l"/>
                <a:tab pos="927100" algn="l"/>
                <a:tab pos="952500" algn="l"/>
                <a:tab pos="965200" algn="l"/>
                <a:tab pos="1016000" algn="l"/>
                <a:tab pos="1028700" algn="l"/>
                <a:tab pos="2667000" algn="l"/>
              </a:tabLst>
            </a:pPr>
            <a:r>
              <a:rPr lang="en-US" altLang="zh-CN" dirty="0" smtClean="0"/>
              <a:t>				</a:t>
            </a:r>
            <a:endParaRPr lang="en-US" altLang="zh-CN" sz="1400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000"/>
              </a:lnSpc>
              <a:tabLst>
                <a:tab pos="774700" algn="l"/>
                <a:tab pos="850900" algn="l"/>
                <a:tab pos="889000" algn="l"/>
                <a:tab pos="927100" algn="l"/>
                <a:tab pos="952500" algn="l"/>
                <a:tab pos="965200" algn="l"/>
                <a:tab pos="1016000" algn="l"/>
                <a:tab pos="1028700" algn="l"/>
                <a:tab pos="2667000" algn="l"/>
              </a:tabLst>
            </a:pPr>
            <a:r>
              <a:rPr lang="en-US" altLang="zh-CN" dirty="0" smtClean="0"/>
              <a:t>									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endParaRPr lang="en-US" altLang="zh-CN" sz="1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700"/>
              </a:lnSpc>
              <a:tabLst>
                <a:tab pos="774700" algn="l"/>
                <a:tab pos="850900" algn="l"/>
                <a:tab pos="889000" algn="l"/>
                <a:tab pos="927100" algn="l"/>
                <a:tab pos="952500" algn="l"/>
                <a:tab pos="965200" algn="l"/>
                <a:tab pos="1016000" algn="l"/>
                <a:tab pos="1028700" algn="l"/>
                <a:tab pos="2667000" algn="l"/>
              </a:tabLst>
            </a:pPr>
            <a:r>
              <a:rPr lang="en-US" altLang="zh-CN" dirty="0" smtClean="0"/>
              <a:t>	</a:t>
            </a:r>
            <a:endParaRPr lang="en-US" altLang="zh-CN" sz="1400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774700" algn="l"/>
                <a:tab pos="850900" algn="l"/>
                <a:tab pos="889000" algn="l"/>
                <a:tab pos="927100" algn="l"/>
                <a:tab pos="952500" algn="l"/>
                <a:tab pos="965200" algn="l"/>
                <a:tab pos="1016000" algn="l"/>
                <a:tab pos="1028700" algn="l"/>
                <a:tab pos="2667000" algn="l"/>
              </a:tabLst>
            </a:pPr>
            <a:r>
              <a:rPr lang="en-US" altLang="zh-CN" sz="2400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偶函数：</a:t>
            </a:r>
            <a:r>
              <a:rPr lang="en-US" altLang="zh-CN" sz="247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47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</a:t>
            </a:r>
            <a:r>
              <a:rPr lang="en-US" altLang="zh-CN" sz="2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</a:t>
            </a:r>
            <a:r>
              <a:rPr lang="en-US" altLang="zh-CN" sz="2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143500" y="393700"/>
            <a:ext cx="3962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.2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单位序列和单位序列响应</a:t>
            </a: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8225" y="3384550"/>
            <a:ext cx="3103880" cy="257619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3" name="TextBox 1"/>
          <p:cNvSpPr txBox="1"/>
          <p:nvPr/>
        </p:nvSpPr>
        <p:spPr>
          <a:xfrm>
            <a:off x="3543300" y="2044700"/>
            <a:ext cx="11938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56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</a:t>
            </a:r>
            <a:r>
              <a:rPr lang="en-US" altLang="zh-CN" sz="24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9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9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4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9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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第3-19页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4432300" y="1892300"/>
            <a:ext cx="381000" cy="87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49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</a:t>
            </a:r>
            <a:r>
              <a:rPr lang="en-US" altLang="zh-CN" sz="24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0,</a:t>
            </a:r>
          </a:p>
          <a:p>
            <a:pPr>
              <a:lnSpc>
                <a:spcPts val="3900"/>
              </a:lnSpc>
            </a:pPr>
            <a:r>
              <a:rPr lang="en-US" altLang="zh-CN" sz="249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</a:t>
            </a:r>
            <a:r>
              <a:rPr lang="en-US" altLang="zh-CN" sz="24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5245100" y="1854200"/>
            <a:ext cx="673100" cy="85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249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9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</a:t>
            </a:r>
            <a:r>
              <a:rPr lang="en-US" altLang="zh-CN" sz="24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>
              <a:lnSpc>
                <a:spcPts val="3700"/>
              </a:lnSpc>
              <a:tabLst>
                <a:tab pos="50800" algn="l"/>
              </a:tabLst>
            </a:pPr>
            <a:r>
              <a:rPr lang="en-US" altLang="zh-CN" sz="249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9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</a:t>
            </a:r>
            <a:r>
              <a:rPr lang="en-US" altLang="zh-CN" sz="24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1828800" y="2184400"/>
            <a:ext cx="12954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US" altLang="zh-CN" sz="2400" dirty="0" smtClean="0">
                <a:solidFill>
                  <a:srgbClr val="FF6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定义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1828800" y="2984500"/>
            <a:ext cx="43434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en-US" altLang="zh-CN" sz="2400" dirty="0" smtClean="0">
                <a:solidFill>
                  <a:srgbClr val="FF6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运算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：同一般离散信号的运算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1397000" y="1130300"/>
            <a:ext cx="3759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3030FF"/>
                </a:solidFill>
                <a:latin typeface="楷体_GB2312" pitchFamily="18" charset="0"/>
                <a:cs typeface="楷体_GB2312" pitchFamily="18" charset="0"/>
              </a:rPr>
              <a:t>2.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dirty="0" smtClean="0">
                <a:solidFill>
                  <a:srgbClr val="3030FF"/>
                </a:solidFill>
                <a:latin typeface="楷体_GB2312" pitchFamily="18" charset="0"/>
                <a:cs typeface="楷体_GB2312" pitchFamily="18" charset="0"/>
              </a:rPr>
              <a:t>单位阶跃序列：</a:t>
            </a:r>
            <a:r>
              <a:rPr lang="en-US" altLang="zh-CN" sz="247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475" dirty="0" smtClean="0">
                <a:solidFill>
                  <a:srgbClr val="3030C9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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5143500" y="393700"/>
            <a:ext cx="3962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.2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单位序列和单位序列响应</a:t>
            </a: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2620" y="3644265"/>
            <a:ext cx="4831080" cy="23037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2562986" y="6126226"/>
            <a:ext cx="1718055" cy="23240"/>
          </a:xfrm>
          <a:custGeom>
            <a:avLst/>
            <a:gdLst>
              <a:gd name="connsiteX0" fmla="*/ 6350 w 1718055"/>
              <a:gd name="connsiteY0" fmla="*/ 6350 h 23240"/>
              <a:gd name="connsiteX1" fmla="*/ 1711705 w 1718055"/>
              <a:gd name="connsiteY1" fmla="*/ 6350 h 232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18055" h="23240">
                <a:moveTo>
                  <a:pt x="6350" y="6350"/>
                </a:moveTo>
                <a:lnTo>
                  <a:pt x="1711705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6004178" y="6150609"/>
            <a:ext cx="1818639" cy="24765"/>
          </a:xfrm>
          <a:custGeom>
            <a:avLst/>
            <a:gdLst>
              <a:gd name="connsiteX0" fmla="*/ 6350 w 1818639"/>
              <a:gd name="connsiteY0" fmla="*/ 6350 h 24765"/>
              <a:gd name="connsiteX1" fmla="*/ 1812289 w 1818639"/>
              <a:gd name="connsiteY1" fmla="*/ 6350 h 247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8639" h="24765">
                <a:moveTo>
                  <a:pt x="6350" y="6350"/>
                </a:moveTo>
                <a:lnTo>
                  <a:pt x="181228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6" name="TextBox 1"/>
          <p:cNvSpPr txBox="1"/>
          <p:nvPr/>
        </p:nvSpPr>
        <p:spPr>
          <a:xfrm>
            <a:off x="1117600" y="6858000"/>
            <a:ext cx="800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第3-2页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5410200" y="3683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7.1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6184900" y="368300"/>
            <a:ext cx="26543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400" b="1" dirty="0" smtClean="0">
                <a:solidFill>
                  <a:srgbClr val="0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LTI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离散系统的响应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863600" y="1689100"/>
            <a:ext cx="8877300" cy="240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177800" algn="l"/>
                <a:tab pos="355600" algn="l"/>
                <a:tab pos="381000" algn="l"/>
                <a:tab pos="800100" algn="l"/>
              </a:tabLst>
            </a:pPr>
            <a:r>
              <a:rPr lang="en-US" altLang="zh-CN" sz="3600" dirty="0" smtClean="0">
                <a:solidFill>
                  <a:srgbClr val="FF3000"/>
                </a:solidFill>
                <a:latin typeface="楷体_GB2312" pitchFamily="18" charset="0"/>
                <a:cs typeface="楷体_GB2312" pitchFamily="18" charset="0"/>
              </a:rPr>
              <a:t>一、差分与差分方程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177800" algn="l"/>
                <a:tab pos="355600" algn="l"/>
                <a:tab pos="381000" algn="l"/>
                <a:tab pos="800100" algn="l"/>
              </a:tabLst>
            </a:pPr>
            <a:r>
              <a:rPr lang="en-US" altLang="zh-CN" dirty="0" smtClean="0"/>
              <a:t>		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设有序列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，则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(k+2)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(k+1)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(k-1)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</a:p>
          <a:p>
            <a:pPr>
              <a:lnSpc>
                <a:spcPts val="3300"/>
              </a:lnSpc>
              <a:tabLst>
                <a:tab pos="177800" algn="l"/>
                <a:tab pos="355600" algn="l"/>
                <a:tab pos="381000" algn="l"/>
                <a:tab pos="800100" algn="l"/>
              </a:tabLst>
            </a:pPr>
            <a:r>
              <a:rPr lang="en-US" altLang="zh-CN" dirty="0" smtClean="0"/>
              <a:t>	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(k-2),…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等称为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移位序列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ts val="3100"/>
              </a:lnSpc>
              <a:tabLst>
                <a:tab pos="177800" algn="l"/>
                <a:tab pos="355600" algn="l"/>
                <a:tab pos="381000" algn="l"/>
                <a:tab pos="8001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仿照连续信号的微分运算，定义离散信号的</a:t>
            </a:r>
            <a:r>
              <a:rPr lang="en-US" altLang="zh-CN" sz="2795" dirty="0" smtClean="0">
                <a:solidFill>
                  <a:srgbClr val="3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差分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运算。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177800" algn="l"/>
                <a:tab pos="355600" algn="l"/>
                <a:tab pos="381000" algn="l"/>
                <a:tab pos="800100" algn="l"/>
              </a:tabLst>
            </a:pPr>
            <a:r>
              <a:rPr lang="en-US" altLang="zh-CN" dirty="0" smtClean="0"/>
              <a:t>			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3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差分运算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7200900" y="4330700"/>
            <a:ext cx="18034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749300" algn="l"/>
              </a:tabLst>
            </a:pPr>
            <a:r>
              <a:rPr lang="en-US" altLang="zh-CN" sz="2065" i="1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6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65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65" i="1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065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6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65" u="sng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065" i="1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6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65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65" i="1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06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65" u="sng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</a:t>
            </a:r>
            <a:r>
              <a:rPr lang="en-US" altLang="zh-CN" sz="206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65" i="1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065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2900"/>
              </a:lnSpc>
              <a:tabLst>
                <a:tab pos="749300" algn="l"/>
              </a:tabLst>
            </a:pPr>
            <a:r>
              <a:rPr lang="en-US" altLang="zh-CN" dirty="0" smtClean="0"/>
              <a:t>	</a:t>
            </a:r>
            <a:r>
              <a:rPr lang="en-US" altLang="zh-CN" sz="206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</a:t>
            </a:r>
            <a:r>
              <a:rPr lang="en-US" altLang="zh-CN" sz="206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6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4457700" y="4330700"/>
            <a:ext cx="18034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749300" algn="l"/>
              </a:tabLst>
            </a:pPr>
            <a:r>
              <a:rPr lang="en-US" altLang="zh-CN" sz="2065" i="1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6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65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65" i="1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06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65" u="sng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</a:t>
            </a:r>
            <a:r>
              <a:rPr lang="en-US" altLang="zh-CN" sz="206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65" i="1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065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6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65" u="sng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065" i="1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6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65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65" i="1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065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2900"/>
              </a:lnSpc>
              <a:tabLst>
                <a:tab pos="749300" algn="l"/>
              </a:tabLst>
            </a:pPr>
            <a:r>
              <a:rPr lang="en-US" altLang="zh-CN" dirty="0" smtClean="0"/>
              <a:t>	</a:t>
            </a:r>
            <a:r>
              <a:rPr lang="en-US" altLang="zh-CN" sz="206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</a:t>
            </a:r>
            <a:r>
              <a:rPr lang="en-US" altLang="zh-CN" sz="206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6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2895600" y="4330700"/>
            <a:ext cx="6350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190500" algn="l"/>
              </a:tabLst>
            </a:pPr>
            <a:r>
              <a:rPr lang="en-US" altLang="zh-CN" sz="2065" u="sng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</a:t>
            </a:r>
            <a:r>
              <a:rPr lang="en-US" altLang="zh-CN" sz="206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65" i="1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6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65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65" i="1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065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2900"/>
              </a:lnSpc>
              <a:tabLst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206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</a:t>
            </a:r>
            <a:r>
              <a:rPr lang="en-US" altLang="zh-CN" sz="206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6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1320800" y="4406900"/>
            <a:ext cx="6985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215900" algn="l"/>
              </a:tabLst>
            </a:pPr>
            <a:r>
              <a:rPr lang="en-US" altLang="zh-CN" sz="2065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06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065" i="1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6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65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65" i="1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065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900"/>
              </a:lnSpc>
              <a:tabLst>
                <a:tab pos="215900" algn="l"/>
              </a:tabLst>
            </a:pPr>
            <a:r>
              <a:rPr lang="en-US" altLang="zh-CN" dirty="0" smtClean="0"/>
              <a:t>	</a:t>
            </a:r>
            <a:r>
              <a:rPr lang="en-US" altLang="zh-CN" sz="206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06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6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6388100" y="4483100"/>
            <a:ext cx="6731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241300" algn="l"/>
              </a:tabLst>
            </a:pPr>
            <a:r>
              <a:rPr lang="en-US" altLang="zh-CN" sz="206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06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</a:t>
            </a:r>
          </a:p>
          <a:p>
            <a:pPr>
              <a:lnSpc>
                <a:spcPts val="1000"/>
              </a:lnSpc>
              <a:tabLst>
                <a:tab pos="241300" algn="l"/>
              </a:tabLst>
            </a:pPr>
            <a:r>
              <a:rPr lang="en-US" altLang="zh-CN" dirty="0" smtClean="0"/>
              <a:t>	</a:t>
            </a:r>
            <a:r>
              <a:rPr lang="en-US" altLang="zh-CN" sz="120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</a:t>
            </a:r>
            <a:r>
              <a:rPr lang="en-US" altLang="zh-CN" sz="12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120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</a:t>
            </a:r>
            <a:r>
              <a:rPr lang="en-US" altLang="zh-CN" sz="12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3644900" y="4483100"/>
            <a:ext cx="6731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241300" algn="l"/>
              </a:tabLst>
            </a:pPr>
            <a:r>
              <a:rPr lang="en-US" altLang="zh-CN" sz="206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06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</a:t>
            </a:r>
          </a:p>
          <a:p>
            <a:pPr>
              <a:lnSpc>
                <a:spcPts val="1000"/>
              </a:lnSpc>
              <a:tabLst>
                <a:tab pos="241300" algn="l"/>
              </a:tabLst>
            </a:pPr>
            <a:r>
              <a:rPr lang="en-US" altLang="zh-CN" dirty="0" smtClean="0"/>
              <a:t>	</a:t>
            </a:r>
            <a:r>
              <a:rPr lang="en-US" altLang="zh-CN" sz="120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</a:t>
            </a:r>
            <a:r>
              <a:rPr lang="en-US" altLang="zh-CN" sz="12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120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</a:t>
            </a:r>
            <a:r>
              <a:rPr lang="en-US" altLang="zh-CN" sz="12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2133600" y="4483100"/>
            <a:ext cx="6858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254000" algn="l"/>
              </a:tabLst>
            </a:pPr>
            <a:r>
              <a:rPr lang="en-US" altLang="zh-CN" sz="206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06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</a:t>
            </a:r>
          </a:p>
          <a:p>
            <a:pPr>
              <a:lnSpc>
                <a:spcPts val="1000"/>
              </a:lnSpc>
              <a:tabLst>
                <a:tab pos="254000" algn="l"/>
              </a:tabLst>
            </a:pPr>
            <a:r>
              <a:rPr lang="en-US" altLang="zh-CN" dirty="0" smtClean="0"/>
              <a:t>	</a:t>
            </a:r>
            <a:r>
              <a:rPr lang="en-US" altLang="zh-CN" sz="120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</a:t>
            </a:r>
            <a:r>
              <a:rPr lang="en-US" altLang="zh-CN" sz="12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120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</a:t>
            </a:r>
            <a:r>
              <a:rPr lang="en-US" altLang="zh-CN" sz="12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1320800" y="5194300"/>
            <a:ext cx="56642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离散信号的变化率有两种表示形式：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2336800" y="5943600"/>
            <a:ext cx="2667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17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</a:p>
        </p:txBody>
      </p:sp>
      <p:sp>
        <p:nvSpPr>
          <p:cNvPr id="61" name="TextBox 1"/>
          <p:cNvSpPr txBox="1"/>
          <p:nvPr/>
        </p:nvSpPr>
        <p:spPr>
          <a:xfrm>
            <a:off x="2628900" y="5778500"/>
            <a:ext cx="16256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241300" algn="l"/>
              </a:tabLst>
            </a:pPr>
            <a:r>
              <a:rPr lang="en-US" altLang="zh-CN" sz="21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1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1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1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7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1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21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7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1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1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1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1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3100"/>
              </a:lnSpc>
              <a:tabLst>
                <a:tab pos="241300" algn="l"/>
              </a:tabLst>
            </a:pPr>
            <a:r>
              <a:rPr lang="en-US" altLang="zh-CN" dirty="0" smtClean="0"/>
              <a:t>	</a:t>
            </a:r>
            <a:r>
              <a:rPr lang="en-US" altLang="zh-CN" sz="21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1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1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7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1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217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1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sp>
        <p:nvSpPr>
          <p:cNvPr id="62" name="TextBox 1"/>
          <p:cNvSpPr txBox="1"/>
          <p:nvPr/>
        </p:nvSpPr>
        <p:spPr>
          <a:xfrm>
            <a:off x="1587500" y="5778500"/>
            <a:ext cx="6477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177800" algn="l"/>
              </a:tabLst>
            </a:pPr>
            <a:r>
              <a:rPr lang="en-US" altLang="zh-CN" sz="2170" u="sng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</a:t>
            </a:r>
            <a:r>
              <a:rPr lang="en-US" altLang="zh-CN" sz="21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70" i="1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1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70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170" i="1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170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3100"/>
              </a:lnSpc>
              <a:tabLst>
                <a:tab pos="177800" algn="l"/>
              </a:tabLst>
            </a:pPr>
            <a:r>
              <a:rPr lang="en-US" altLang="zh-CN" dirty="0" smtClean="0"/>
              <a:t>	</a:t>
            </a:r>
            <a:r>
              <a:rPr lang="en-US" altLang="zh-CN" sz="217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</a:t>
            </a:r>
            <a:r>
              <a:rPr lang="en-US" altLang="zh-CN" sz="21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sp>
        <p:nvSpPr>
          <p:cNvPr id="63" name="TextBox 1"/>
          <p:cNvSpPr txBox="1"/>
          <p:nvPr/>
        </p:nvSpPr>
        <p:spPr>
          <a:xfrm>
            <a:off x="5765800" y="5943600"/>
            <a:ext cx="2921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sz="230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</a:p>
        </p:txBody>
      </p:sp>
      <p:sp>
        <p:nvSpPr>
          <p:cNvPr id="64" name="TextBox 1"/>
          <p:cNvSpPr txBox="1"/>
          <p:nvPr/>
        </p:nvSpPr>
        <p:spPr>
          <a:xfrm>
            <a:off x="6083300" y="5765800"/>
            <a:ext cx="17018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254000" algn="l"/>
              </a:tabLst>
            </a:pPr>
            <a:r>
              <a:rPr lang="en-US" altLang="zh-CN" sz="23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3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30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3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3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0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3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</a:p>
          <a:p>
            <a:pPr>
              <a:lnSpc>
                <a:spcPts val="3200"/>
              </a:lnSpc>
              <a:tabLst>
                <a:tab pos="254000" algn="l"/>
              </a:tabLst>
            </a:pPr>
            <a:r>
              <a:rPr lang="en-US" altLang="zh-CN" dirty="0" smtClean="0"/>
              <a:t>	</a:t>
            </a:r>
            <a:r>
              <a:rPr lang="en-US" altLang="zh-CN" sz="23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0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3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0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3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</a:p>
        </p:txBody>
      </p:sp>
      <p:sp>
        <p:nvSpPr>
          <p:cNvPr id="65" name="TextBox 1"/>
          <p:cNvSpPr txBox="1"/>
          <p:nvPr/>
        </p:nvSpPr>
        <p:spPr>
          <a:xfrm>
            <a:off x="4940300" y="5765800"/>
            <a:ext cx="7112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177800" algn="l"/>
              </a:tabLst>
            </a:pPr>
            <a:r>
              <a:rPr lang="en-US" altLang="zh-CN" sz="2305" u="sng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</a:t>
            </a:r>
            <a:r>
              <a:rPr lang="en-US" altLang="zh-CN" sz="23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05" i="1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305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05" i="1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05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3200"/>
              </a:lnSpc>
              <a:tabLst>
                <a:tab pos="177800" algn="l"/>
              </a:tabLst>
            </a:pPr>
            <a:r>
              <a:rPr lang="en-US" altLang="zh-CN" dirty="0" smtClean="0"/>
              <a:t>	</a:t>
            </a:r>
            <a:r>
              <a:rPr lang="en-US" altLang="zh-CN" sz="230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</a:t>
            </a:r>
            <a:r>
              <a:rPr lang="en-US" altLang="zh-CN" sz="23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sp>
        <p:nvSpPr>
          <p:cNvPr id="66" name="TextBox 1"/>
          <p:cNvSpPr txBox="1"/>
          <p:nvPr/>
        </p:nvSpPr>
        <p:spPr>
          <a:xfrm>
            <a:off x="2692400" y="952500"/>
            <a:ext cx="685800" cy="50736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altLang="zh-CN" sz="36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36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.1</a:t>
            </a:r>
          </a:p>
        </p:txBody>
      </p:sp>
      <p:sp>
        <p:nvSpPr>
          <p:cNvPr id="67" name="TextBox 1"/>
          <p:cNvSpPr txBox="1"/>
          <p:nvPr/>
        </p:nvSpPr>
        <p:spPr>
          <a:xfrm>
            <a:off x="3835400" y="952500"/>
            <a:ext cx="39878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</a:pPr>
            <a:r>
              <a:rPr lang="en-US" altLang="zh-CN" sz="3600" b="1" dirty="0" smtClean="0">
                <a:solidFill>
                  <a:srgbClr val="0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LTI</a:t>
            </a:r>
            <a:r>
              <a:rPr lang="en-US" altLang="zh-CN" sz="36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离散系统的响应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.2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3528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单位序列和单位序列响应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1485" y="1056005"/>
            <a:ext cx="4957445" cy="506158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4450905" y="5170233"/>
            <a:ext cx="764794" cy="27178"/>
          </a:xfrm>
          <a:custGeom>
            <a:avLst/>
            <a:gdLst>
              <a:gd name="connsiteX0" fmla="*/ 6794 w 764794"/>
              <a:gd name="connsiteY0" fmla="*/ 6794 h 27178"/>
              <a:gd name="connsiteX1" fmla="*/ 757999 w 764794"/>
              <a:gd name="connsiteY1" fmla="*/ 6794 h 271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64794" h="27178">
                <a:moveTo>
                  <a:pt x="6794" y="6794"/>
                </a:moveTo>
                <a:lnTo>
                  <a:pt x="757999" y="679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6604634" y="6161278"/>
            <a:ext cx="680212" cy="24765"/>
          </a:xfrm>
          <a:custGeom>
            <a:avLst/>
            <a:gdLst>
              <a:gd name="connsiteX0" fmla="*/ 6350 w 680212"/>
              <a:gd name="connsiteY0" fmla="*/ 6350 h 24765"/>
              <a:gd name="connsiteX1" fmla="*/ 673861 w 680212"/>
              <a:gd name="connsiteY1" fmla="*/ 6350 h 247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80212" h="24765">
                <a:moveTo>
                  <a:pt x="6350" y="6350"/>
                </a:moveTo>
                <a:lnTo>
                  <a:pt x="673861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6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第3-21页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1257300" y="1193800"/>
            <a:ext cx="43815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901700" algn="l"/>
              </a:tabLst>
            </a:pPr>
            <a:r>
              <a:rPr lang="en-US" altLang="zh-CN" sz="2795" dirty="0" smtClean="0">
                <a:solidFill>
                  <a:srgbClr val="3030FF"/>
                </a:solidFill>
                <a:latin typeface="楷体_GB2312" pitchFamily="18" charset="0"/>
                <a:cs typeface="楷体_GB2312" pitchFamily="18" charset="0"/>
              </a:rPr>
              <a:t>3.正弦序列：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700"/>
              </a:lnSpc>
              <a:tabLst>
                <a:tab pos="901700" algn="l"/>
              </a:tabLst>
            </a:pPr>
            <a:r>
              <a:rPr lang="en-US" altLang="zh-CN" dirty="0" smtClean="0"/>
              <a:t>	</a:t>
            </a:r>
            <a:r>
              <a:rPr lang="en-US" altLang="zh-CN" sz="304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30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4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04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04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30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4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304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304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cos(</a:t>
            </a:r>
            <a:r>
              <a:rPr lang="en-US" altLang="zh-CN" sz="304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</a:t>
            </a:r>
            <a:r>
              <a:rPr lang="en-US" altLang="zh-CN" sz="17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78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304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0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4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314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4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</a:t>
            </a:r>
            <a:r>
              <a:rPr lang="en-US" altLang="zh-CN" sz="30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4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1447800" y="2692400"/>
            <a:ext cx="10414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sz="262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62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:振幅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2997200" y="2641600"/>
            <a:ext cx="61722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sz="262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</a:t>
            </a:r>
            <a:r>
              <a:rPr lang="en-US" altLang="zh-CN" sz="153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3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62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：数字角频率（</a:t>
            </a:r>
            <a:r>
              <a:rPr lang="en-US" altLang="zh-CN" sz="262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</a:t>
            </a:r>
            <a:r>
              <a:rPr lang="en-US" altLang="zh-CN" sz="262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7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70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</a:t>
            </a:r>
            <a:r>
              <a:rPr lang="en-US" altLang="zh-CN" sz="262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2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62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2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相位(</a:t>
            </a:r>
            <a:r>
              <a:rPr lang="en-US" altLang="zh-CN" sz="262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rad</a:t>
            </a:r>
            <a:r>
              <a:rPr lang="en-US" altLang="zh-CN" sz="262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或度)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1333500" y="3492500"/>
            <a:ext cx="8159115" cy="3289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101600" algn="l"/>
                <a:tab pos="1866900" algn="l"/>
                <a:tab pos="5410200" algn="l"/>
              </a:tabLst>
            </a:pPr>
            <a:r>
              <a:rPr lang="en-US" altLang="zh-CN" sz="2400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连续</a:t>
            </a:r>
            <a:r>
              <a:rPr lang="en-US" altLang="zh-CN" sz="2400" dirty="0" smtClean="0">
                <a:solidFill>
                  <a:srgbClr val="3030C9"/>
                </a:solidFill>
                <a:latin typeface="楷体_GB2312" pitchFamily="18" charset="0"/>
                <a:cs typeface="楷体_GB2312" pitchFamily="18" charset="0"/>
              </a:rPr>
              <a:t>正弦信号</a:t>
            </a:r>
            <a:r>
              <a:rPr lang="en-US" altLang="zh-CN" sz="2400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是周期信号，但</a:t>
            </a:r>
            <a:r>
              <a:rPr lang="en-US" altLang="zh-CN" sz="2400" dirty="0" smtClean="0">
                <a:solidFill>
                  <a:srgbClr val="3030C9"/>
                </a:solidFill>
                <a:latin typeface="楷体_GB2312" pitchFamily="18" charset="0"/>
                <a:cs typeface="楷体_GB2312" pitchFamily="18" charset="0"/>
              </a:rPr>
              <a:t>正弦序列</a:t>
            </a:r>
            <a:r>
              <a:rPr lang="en-US" altLang="zh-CN" sz="2400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不一定是周期序列。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700"/>
              </a:lnSpc>
              <a:tabLst>
                <a:tab pos="101600" algn="l"/>
                <a:tab pos="1866900" algn="l"/>
                <a:tab pos="5410200" algn="l"/>
              </a:tabLst>
            </a:pPr>
            <a:r>
              <a:rPr lang="en-US" altLang="zh-CN" dirty="0" smtClean="0"/>
              <a:t>	</a:t>
            </a:r>
            <a:r>
              <a:rPr lang="en-US" altLang="zh-CN" sz="274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4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4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4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4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74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74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cos(</a:t>
            </a:r>
            <a:r>
              <a:rPr lang="en-US" altLang="zh-CN" sz="274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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74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4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83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3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</a:t>
            </a:r>
            <a:r>
              <a:rPr lang="en-US" altLang="zh-CN" sz="27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4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4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74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74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cos(</a:t>
            </a:r>
            <a:r>
              <a:rPr lang="en-US" altLang="zh-CN" sz="274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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74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4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7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4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4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83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</a:t>
            </a:r>
            <a:r>
              <a:rPr lang="en-US" altLang="zh-CN" sz="274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83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3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</a:t>
            </a:r>
            <a:r>
              <a:rPr lang="en-US" altLang="zh-CN" sz="27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4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4600"/>
              </a:lnSpc>
              <a:tabLst>
                <a:tab pos="101600" algn="l"/>
                <a:tab pos="1866900" algn="l"/>
                <a:tab pos="5410200" algn="l"/>
              </a:tabLst>
            </a:pPr>
            <a:r>
              <a:rPr lang="en-US" altLang="zh-CN" dirty="0" smtClean="0"/>
              <a:t>	</a:t>
            </a:r>
            <a:r>
              <a:rPr lang="en-US" altLang="zh-CN" sz="27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endParaRPr lang="en-US" altLang="zh-CN" sz="2745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101600" algn="l"/>
                <a:tab pos="1866900" algn="l"/>
                <a:tab pos="5410200" algn="l"/>
              </a:tabLst>
            </a:pPr>
            <a:r>
              <a:rPr lang="en-US" altLang="zh-CN" dirty="0" smtClean="0"/>
              <a:t>	</a:t>
            </a:r>
            <a:r>
              <a:rPr lang="en-US" altLang="zh-CN" sz="27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endParaRPr lang="en-US" altLang="zh-CN" sz="2745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  <a:p>
            <a:pPr>
              <a:lnSpc>
                <a:spcPts val="4600"/>
              </a:lnSpc>
              <a:tabLst>
                <a:tab pos="101600" algn="l"/>
                <a:tab pos="1866900" algn="l"/>
                <a:tab pos="5410200" algn="l"/>
              </a:tabLst>
            </a:pPr>
            <a:r>
              <a:rPr lang="en-US" altLang="zh-CN" sz="2400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式中，</a:t>
            </a:r>
            <a:r>
              <a:rPr lang="en-US" altLang="zh-CN" sz="240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400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、</a:t>
            </a:r>
            <a:r>
              <a:rPr lang="en-US" altLang="zh-CN" sz="240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均为整数，只有满足           </a:t>
            </a:r>
            <a:r>
              <a:rPr lang="zh-CN" altLang="en-US" sz="2400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为整数，或者</a:t>
            </a:r>
            <a:r>
              <a:rPr lang="en-US" altLang="zh-CN" sz="257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400" dirty="0" smtClean="0">
              <a:solidFill>
                <a:srgbClr val="000000"/>
              </a:solidFill>
              <a:latin typeface="楷体_GB2312" pitchFamily="18" charset="0"/>
              <a:cs typeface="楷体_GB2312" pitchFamily="18" charset="0"/>
            </a:endParaRPr>
          </a:p>
          <a:p>
            <a:pPr>
              <a:lnSpc>
                <a:spcPts val="2300"/>
              </a:lnSpc>
              <a:tabLst>
                <a:tab pos="101600" algn="l"/>
                <a:tab pos="1866900" algn="l"/>
                <a:tab pos="5410200" algn="l"/>
              </a:tabLst>
            </a:pPr>
            <a:r>
              <a:rPr lang="en-US" altLang="zh-CN" dirty="0" smtClean="0"/>
              <a:t>			</a:t>
            </a:r>
            <a:endParaRPr lang="en-US" altLang="zh-CN" sz="15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1"/>
          <p:cNvSpPr txBox="1"/>
          <p:nvPr/>
        </p:nvSpPr>
        <p:spPr>
          <a:xfrm>
            <a:off x="5143500" y="393700"/>
            <a:ext cx="3962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.2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单位序列和单位序列响应</a:t>
            </a: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2275" y="4728210"/>
            <a:ext cx="6851650" cy="1177290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4725" y="5793740"/>
            <a:ext cx="1281430" cy="75946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.2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3528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单位序列和单位序列响应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300" y="1187450"/>
            <a:ext cx="8026400" cy="51847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.2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3528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单位序列和单位序列响应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40" y="1176655"/>
            <a:ext cx="8491220" cy="524637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6324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第3-24页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143500" y="431800"/>
            <a:ext cx="4174490" cy="58807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  <a:tabLst>
                <a:tab pos="1803400" algn="l"/>
                <a:tab pos="1866900" algn="l"/>
                <a:tab pos="1943100" algn="l"/>
              </a:tabLst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.2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单位序列和单位序列响应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3100"/>
              </a:lnSpc>
              <a:tabLst>
                <a:tab pos="1803400" algn="l"/>
                <a:tab pos="1866900" algn="l"/>
                <a:tab pos="1943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&gt;1</a:t>
            </a:r>
            <a:r>
              <a:rPr lang="en-US" altLang="zh-CN" sz="2400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时，</a:t>
            </a:r>
            <a:r>
              <a:rPr lang="en-US" altLang="zh-CN" sz="240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(k)</a:t>
            </a:r>
            <a:r>
              <a:rPr lang="en-US" altLang="zh-CN" sz="2400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的实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400"/>
              </a:lnSpc>
              <a:tabLst>
                <a:tab pos="1803400" algn="l"/>
                <a:tab pos="1866900" algn="l"/>
                <a:tab pos="1943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虚部均为指数增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500"/>
              </a:lnSpc>
              <a:tabLst>
                <a:tab pos="1803400" algn="l"/>
                <a:tab pos="1866900" algn="l"/>
                <a:tab pos="19431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长的正弦序列。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500"/>
              </a:lnSpc>
              <a:tabLst>
                <a:tab pos="1803400" algn="l"/>
                <a:tab pos="1866900" algn="l"/>
                <a:tab pos="19431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&lt;1</a:t>
            </a:r>
            <a:r>
              <a:rPr lang="en-US" altLang="zh-CN" sz="2400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时，</a:t>
            </a:r>
            <a:r>
              <a:rPr lang="en-US" altLang="zh-CN" sz="240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(k)</a:t>
            </a:r>
            <a:r>
              <a:rPr lang="en-US" altLang="zh-CN" sz="2400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的实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400"/>
              </a:lnSpc>
              <a:tabLst>
                <a:tab pos="1803400" algn="l"/>
                <a:tab pos="1866900" algn="l"/>
                <a:tab pos="19431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虚部均为指数减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500"/>
              </a:lnSpc>
              <a:tabLst>
                <a:tab pos="1803400" algn="l"/>
                <a:tab pos="1866900" algn="l"/>
                <a:tab pos="19431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小的正弦序列。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800"/>
              </a:lnSpc>
              <a:tabLst>
                <a:tab pos="1803400" algn="l"/>
                <a:tab pos="1866900" algn="l"/>
                <a:tab pos="19431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＝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时，</a:t>
            </a:r>
            <a:r>
              <a:rPr lang="en-US" altLang="zh-CN" sz="240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(k)</a:t>
            </a:r>
            <a:r>
              <a:rPr lang="en-US" altLang="zh-CN" sz="2400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的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2500"/>
              </a:lnSpc>
              <a:tabLst>
                <a:tab pos="1803400" algn="l"/>
                <a:tab pos="1866900" algn="l"/>
                <a:tab pos="19431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实虚部均为正弦</a:t>
            </a:r>
          </a:p>
          <a:p>
            <a:pPr algn="l">
              <a:lnSpc>
                <a:spcPts val="3400"/>
              </a:lnSpc>
              <a:tabLst>
                <a:tab pos="1803400" algn="l"/>
                <a:tab pos="1866900" algn="l"/>
                <a:tab pos="1943100" algn="l"/>
              </a:tabLst>
            </a:pPr>
            <a:r>
              <a:rPr lang="en-US" altLang="zh-CN" dirty="0" smtClean="0"/>
              <a:t>			</a:t>
            </a:r>
            <a:r>
              <a:rPr lang="en-US" altLang="zh-CN" sz="2400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序列。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61746" y="3429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第3-25页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1041400" y="1079500"/>
            <a:ext cx="15875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5" dirty="0" smtClean="0">
                <a:solidFill>
                  <a:srgbClr val="3030FF"/>
                </a:solidFill>
                <a:latin typeface="楷体_GB2312" pitchFamily="18" charset="0"/>
                <a:cs typeface="楷体_GB2312" pitchFamily="18" charset="0"/>
              </a:rPr>
              <a:t>5.Z序列：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4330700" y="1193800"/>
            <a:ext cx="1016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9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2933700" y="1130300"/>
            <a:ext cx="13589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100"/>
              </a:lnSpc>
            </a:pPr>
            <a:r>
              <a:rPr lang="en-US" altLang="zh-CN" sz="337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337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37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37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37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337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37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337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4927600" y="1282700"/>
            <a:ext cx="10668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0000"/>
                </a:solidFill>
                <a:latin typeface="楷体_GB2312" pitchFamily="18" charset="0"/>
                <a:cs typeface="楷体_GB2312" pitchFamily="18" charset="0"/>
              </a:rPr>
              <a:t>z为复数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2260600" y="1943100"/>
            <a:ext cx="60325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5" dirty="0" smtClean="0">
                <a:solidFill>
                  <a:srgbClr val="FF3000"/>
                </a:solidFill>
                <a:latin typeface="楷体_GB2312" pitchFamily="18" charset="0"/>
                <a:cs typeface="楷体_GB2312" pitchFamily="18" charset="0"/>
              </a:rPr>
              <a:t>类比：连续与离散基本信号的对应关系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4432300" y="2590800"/>
            <a:ext cx="1778000" cy="1219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8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</a:t>
            </a:r>
            <a:r>
              <a:rPr lang="en-US" altLang="zh-CN" sz="2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</a:t>
            </a:r>
            <a:r>
              <a:rPr lang="en-US" altLang="zh-CN" sz="28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</a:t>
            </a:r>
            <a:r>
              <a:rPr lang="en-US" altLang="zh-CN" sz="28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</a:pPr>
            <a:r>
              <a:rPr lang="en-US" altLang="zh-CN" sz="29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</a:t>
            </a:r>
            <a:r>
              <a:rPr lang="en-US" altLang="zh-CN" sz="29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9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9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</a:t>
            </a:r>
            <a:r>
              <a:rPr lang="en-US" altLang="zh-CN" sz="29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</a:t>
            </a:r>
            <a:r>
              <a:rPr lang="en-US" altLang="zh-CN" sz="29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9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4305300" y="4991100"/>
            <a:ext cx="1807210" cy="128968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1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255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Ae</a:t>
            </a:r>
            <a:r>
              <a:rPr lang="en-US" altLang="zh-CN" sz="2555" i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jwt</a:t>
            </a:r>
            <a:r>
              <a:rPr lang="en-US" altLang="zh-CN" sz="255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</a:t>
            </a:r>
            <a:r>
              <a:rPr lang="en-US" altLang="zh-CN" sz="25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5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Ae</a:t>
            </a:r>
            <a:r>
              <a:rPr lang="en-US" altLang="zh-CN" sz="2555" i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550" baseline="300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  <a:sym typeface="+mn-ea"/>
              </a:rPr>
              <a:t></a:t>
            </a:r>
            <a:r>
              <a:rPr lang="en-US" altLang="zh-CN" sz="2550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0</a:t>
            </a:r>
            <a:r>
              <a:rPr lang="en-US" altLang="zh-CN" sz="2550" i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k</a:t>
            </a:r>
            <a:endParaRPr lang="en-US" altLang="zh-CN" sz="1475" i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3600"/>
              </a:lnSpc>
              <a:tabLst>
                <a:tab pos="25400" algn="l"/>
              </a:tabLst>
            </a:pPr>
            <a:endParaRPr lang="en-US" altLang="zh-CN" sz="246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TextBox 1"/>
          <p:cNvSpPr txBox="1"/>
          <p:nvPr/>
        </p:nvSpPr>
        <p:spPr>
          <a:xfrm>
            <a:off x="1397000" y="2692400"/>
            <a:ext cx="2133600" cy="1092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303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单位冲激信号：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</a:pPr>
            <a:r>
              <a:rPr lang="en-US" altLang="zh-CN" sz="2400" dirty="0" smtClean="0">
                <a:solidFill>
                  <a:srgbClr val="303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单位阶跃信号：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1397000" y="4254500"/>
            <a:ext cx="1524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303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正弦信号：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1333500" y="5067300"/>
            <a:ext cx="1892300" cy="107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303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虚指数信号：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63500" algn="l"/>
              </a:tabLst>
            </a:pPr>
            <a:r>
              <a:rPr lang="en-US" altLang="zh-CN" sz="2400" dirty="0" smtClean="0">
                <a:solidFill>
                  <a:srgbClr val="3030FF"/>
                </a:solidFill>
                <a:latin typeface="楷体_GB2312" pitchFamily="18" charset="0"/>
                <a:cs typeface="楷体_GB2312" pitchFamily="18" charset="0"/>
              </a:rPr>
              <a:t>复指数函数：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7581900" y="2692400"/>
            <a:ext cx="1841500" cy="1092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303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单位脉冲序列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</a:pPr>
            <a:r>
              <a:rPr lang="en-US" altLang="zh-CN" sz="2400" dirty="0" smtClean="0">
                <a:solidFill>
                  <a:srgbClr val="303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单位阶跃序列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3251200" y="4152900"/>
            <a:ext cx="55626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</a:pPr>
            <a:r>
              <a:rPr lang="en-US" altLang="zh-CN" sz="26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cos(</a:t>
            </a:r>
            <a:r>
              <a:rPr lang="en-US" altLang="zh-CN" sz="26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</a:t>
            </a:r>
            <a:r>
              <a:rPr lang="en-US" altLang="zh-CN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6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</a:t>
            </a:r>
            <a:r>
              <a:rPr lang="en-US" altLang="zh-CN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</a:t>
            </a:r>
            <a:r>
              <a:rPr lang="en-US" altLang="zh-CN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cos(</a:t>
            </a:r>
            <a:r>
              <a:rPr lang="en-US" altLang="zh-CN" sz="26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</a:t>
            </a:r>
            <a:r>
              <a:rPr lang="en-US" altLang="zh-CN" sz="1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6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6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</a:t>
            </a:r>
            <a:r>
              <a:rPr lang="en-US" altLang="zh-CN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303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正弦序列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7594600" y="5067300"/>
            <a:ext cx="1536700" cy="114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303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虚指数序列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</a:pPr>
            <a:r>
              <a:rPr lang="en-US" altLang="zh-CN" sz="2400" dirty="0" smtClean="0">
                <a:solidFill>
                  <a:srgbClr val="3030FF"/>
                </a:solidFill>
                <a:latin typeface="楷体_GB2312" pitchFamily="18" charset="0"/>
                <a:cs typeface="楷体_GB2312" pitchFamily="18" charset="0"/>
              </a:rPr>
              <a:t>复指数序列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5143500" y="393700"/>
            <a:ext cx="3962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.2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单位序列和单位序列响应</a:t>
            </a: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3365" y="5743575"/>
            <a:ext cx="2346325" cy="53721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第3-26页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863600" y="1130300"/>
            <a:ext cx="8572500" cy="56495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177800" algn="l"/>
                <a:tab pos="393700" algn="l"/>
                <a:tab pos="1104900" algn="l"/>
              </a:tabLst>
            </a:pPr>
            <a:r>
              <a:rPr lang="en-US" altLang="zh-CN" sz="3200" dirty="0" smtClean="0">
                <a:solidFill>
                  <a:srgbClr val="FF3000"/>
                </a:solidFill>
                <a:latin typeface="楷体_GB2312" pitchFamily="18" charset="0"/>
                <a:cs typeface="楷体_GB2312" pitchFamily="18" charset="0"/>
              </a:rPr>
              <a:t>二、单位序列响应和阶跃响应</a:t>
            </a:r>
          </a:p>
          <a:p>
            <a:pPr>
              <a:lnSpc>
                <a:spcPts val="3500"/>
              </a:lnSpc>
              <a:tabLst>
                <a:tab pos="177800" algn="l"/>
                <a:tab pos="393700" algn="l"/>
                <a:tab pos="11049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1.单位序列响应</a:t>
            </a:r>
          </a:p>
          <a:p>
            <a:pPr>
              <a:lnSpc>
                <a:spcPts val="3400"/>
              </a:lnSpc>
              <a:tabLst>
                <a:tab pos="177800" algn="l"/>
                <a:tab pos="393700" algn="l"/>
                <a:tab pos="1104900" algn="l"/>
              </a:tabLst>
            </a:pPr>
            <a:r>
              <a:rPr lang="en-US" altLang="zh-CN" dirty="0" smtClean="0"/>
              <a:t>	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当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LTI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系统的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激励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为单位序列δ(k)时，系统的</a:t>
            </a:r>
          </a:p>
          <a:p>
            <a:pPr>
              <a:lnSpc>
                <a:spcPts val="3200"/>
              </a:lnSpc>
              <a:tabLst>
                <a:tab pos="177800" algn="l"/>
                <a:tab pos="393700" algn="l"/>
                <a:tab pos="11049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零状态响应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称为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单位序列响应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（或单位样值响应、单</a:t>
            </a:r>
          </a:p>
          <a:p>
            <a:pPr>
              <a:lnSpc>
                <a:spcPts val="3400"/>
              </a:lnSpc>
              <a:tabLst>
                <a:tab pos="177800" algn="l"/>
                <a:tab pos="393700" algn="l"/>
                <a:tab pos="11049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位取样响应），用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h(k)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表示，它的作用与连续系统中</a:t>
            </a:r>
          </a:p>
          <a:p>
            <a:pPr>
              <a:lnSpc>
                <a:spcPts val="3400"/>
              </a:lnSpc>
              <a:tabLst>
                <a:tab pos="177800" algn="l"/>
                <a:tab pos="393700" algn="l"/>
                <a:tab pos="11049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冲激响应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h(t)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相类似。</a:t>
            </a:r>
          </a:p>
          <a:p>
            <a:pPr>
              <a:lnSpc>
                <a:spcPts val="3100"/>
              </a:lnSpc>
              <a:tabLst>
                <a:tab pos="177800" algn="l"/>
                <a:tab pos="393700" algn="l"/>
                <a:tab pos="1104900" algn="l"/>
              </a:tabLst>
            </a:pPr>
            <a:r>
              <a:rPr lang="en-US" altLang="zh-CN" dirty="0" smtClean="0"/>
              <a:t>	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求解系统的单位序列响应可用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求解差分方程法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</a:p>
          <a:p>
            <a:pPr>
              <a:lnSpc>
                <a:spcPts val="3600"/>
              </a:lnSpc>
              <a:tabLst>
                <a:tab pos="177800" algn="l"/>
                <a:tab pos="393700" algn="l"/>
                <a:tab pos="11049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变换法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ts val="3600"/>
              </a:lnSpc>
              <a:tabLst>
                <a:tab pos="177800" algn="l"/>
                <a:tab pos="393700" algn="l"/>
                <a:tab pos="1104900" algn="l"/>
              </a:tabLst>
            </a:pPr>
            <a:r>
              <a:rPr lang="en-US" altLang="zh-CN" dirty="0" smtClean="0"/>
              <a:t>	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由于单位序列δ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仅在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处等于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，而在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&gt;0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</a:t>
            </a:r>
          </a:p>
          <a:p>
            <a:pPr>
              <a:lnSpc>
                <a:spcPts val="3300"/>
              </a:lnSpc>
              <a:tabLst>
                <a:tab pos="177800" algn="l"/>
                <a:tab pos="393700" algn="l"/>
                <a:tab pos="11049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为零，因而在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&gt;0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时，系统的单位序列响应与系统的</a:t>
            </a:r>
          </a:p>
          <a:p>
            <a:pPr>
              <a:lnSpc>
                <a:spcPts val="3300"/>
              </a:lnSpc>
              <a:tabLst>
                <a:tab pos="177800" algn="l"/>
                <a:tab pos="393700" algn="l"/>
                <a:tab pos="11049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零输入响应的函数形式相同。这样就把求解单位序列</a:t>
            </a:r>
          </a:p>
          <a:p>
            <a:pPr>
              <a:lnSpc>
                <a:spcPts val="3300"/>
              </a:lnSpc>
              <a:tabLst>
                <a:tab pos="177800" algn="l"/>
                <a:tab pos="393700" algn="l"/>
                <a:tab pos="11049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响应的问题转换为求解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齐次方程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的问题。而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处的</a:t>
            </a:r>
          </a:p>
          <a:p>
            <a:pPr>
              <a:lnSpc>
                <a:spcPts val="3400"/>
              </a:lnSpc>
              <a:tabLst>
                <a:tab pos="177800" algn="l"/>
                <a:tab pos="393700" algn="l"/>
                <a:tab pos="11049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可按零状态的条件由差分方程确定。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143500" y="393700"/>
            <a:ext cx="3962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.2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单位序列和单位序列响应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429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6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第3-27页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1041400" y="1092200"/>
            <a:ext cx="8305800" cy="229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139700" algn="l"/>
                <a:tab pos="215900" algn="l"/>
                <a:tab pos="850900" algn="l"/>
                <a:tab pos="927100" algn="l"/>
              </a:tabLst>
            </a:pPr>
            <a:r>
              <a:rPr lang="en-US" altLang="zh-CN" sz="2795" dirty="0" smtClean="0">
                <a:solidFill>
                  <a:srgbClr val="0000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2.阶跃响应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139700" algn="l"/>
                <a:tab pos="215900" algn="l"/>
                <a:tab pos="850900" algn="l"/>
                <a:tab pos="927100" algn="l"/>
              </a:tabLst>
            </a:pPr>
            <a:r>
              <a:rPr lang="en-US" altLang="zh-CN" dirty="0" smtClean="0"/>
              <a:t>		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当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LTI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系统的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激励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为单位序列ε(k)时，系统的</a:t>
            </a:r>
          </a:p>
          <a:p>
            <a:pPr>
              <a:lnSpc>
                <a:spcPts val="3400"/>
              </a:lnSpc>
              <a:tabLst>
                <a:tab pos="139700" algn="l"/>
                <a:tab pos="215900" algn="l"/>
                <a:tab pos="850900" algn="l"/>
                <a:tab pos="9271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零状态响应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称为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阶跃响应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，用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g(k)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表示。</a:t>
            </a:r>
          </a:p>
          <a:p>
            <a:pPr>
              <a:lnSpc>
                <a:spcPts val="3700"/>
              </a:lnSpc>
              <a:tabLst>
                <a:tab pos="139700" algn="l"/>
                <a:tab pos="215900" algn="l"/>
                <a:tab pos="850900" algn="l"/>
                <a:tab pos="927100" algn="l"/>
              </a:tabLst>
            </a:pPr>
            <a:r>
              <a:rPr lang="en-US" altLang="zh-CN" dirty="0" smtClean="0"/>
              <a:t>	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若已知系统的差分方程，那么利用经典法可以求</a:t>
            </a:r>
          </a:p>
          <a:p>
            <a:pPr>
              <a:lnSpc>
                <a:spcPts val="3600"/>
              </a:lnSpc>
              <a:tabLst>
                <a:tab pos="139700" algn="l"/>
                <a:tab pos="215900" algn="l"/>
                <a:tab pos="850900" algn="l"/>
                <a:tab pos="9271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得系统的单位阶跃响应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g(k)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。此外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1257300" y="3695700"/>
            <a:ext cx="3187700" cy="279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609600" algn="l"/>
                <a:tab pos="6477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由于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609600" algn="l"/>
                <a:tab pos="647700" algn="l"/>
              </a:tabLst>
            </a:pP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由线性和移位不变性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609600" algn="l"/>
                <a:tab pos="6477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由于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609600" algn="l"/>
                <a:tab pos="6477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5143500" y="393700"/>
            <a:ext cx="3962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.2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单位序列和单位序列响应</a:t>
            </a: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6635" y="3390900"/>
            <a:ext cx="4279265" cy="31673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342900"/>
            <a:ext cx="9182100" cy="6883400"/>
          </a:xfrm>
          <a:prstGeom prst="rect">
            <a:avLst/>
          </a:prstGeom>
          <a:noFill/>
        </p:spPr>
      </p:pic>
      <p:sp>
        <p:nvSpPr>
          <p:cNvPr id="3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第3-28页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041400" y="1003300"/>
            <a:ext cx="8331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求如图所示离散系统的单位序列响应</a:t>
            </a:r>
            <a:r>
              <a:rPr lang="en-US" altLang="zh-CN" sz="279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和阶跃响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041400" y="1435100"/>
            <a:ext cx="12827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应</a:t>
            </a:r>
            <a:r>
              <a:rPr lang="en-US" altLang="zh-CN" sz="279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143500" y="393700"/>
            <a:ext cx="3962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.2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单位序列和单位序列响应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794000" y="2501900"/>
            <a:ext cx="495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0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0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251700" y="2311400"/>
            <a:ext cx="863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0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0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0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7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0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965700" y="1651000"/>
            <a:ext cx="4826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20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0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0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676900" y="2311400"/>
            <a:ext cx="8128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07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07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7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07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7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07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7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104900" y="3835400"/>
            <a:ext cx="6654800" cy="270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368300" algn="l"/>
                <a:tab pos="647700" algn="l"/>
                <a:tab pos="723900" algn="l"/>
                <a:tab pos="1524000" algn="l"/>
                <a:tab pos="1587500" algn="l"/>
              </a:tabLst>
            </a:pPr>
            <a:r>
              <a:rPr lang="en-US" altLang="zh-CN" sz="2795" dirty="0" smtClean="0">
                <a:solidFill>
                  <a:srgbClr val="FF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解：</a:t>
            </a:r>
          </a:p>
          <a:p>
            <a:pPr>
              <a:lnSpc>
                <a:spcPts val="3400"/>
              </a:lnSpc>
              <a:tabLst>
                <a:tab pos="368300" algn="l"/>
                <a:tab pos="647700" algn="l"/>
                <a:tab pos="723900" algn="l"/>
                <a:tab pos="1524000" algn="l"/>
                <a:tab pos="15875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）列写差分方程，求初始值</a:t>
            </a:r>
          </a:p>
          <a:p>
            <a:pPr>
              <a:lnSpc>
                <a:spcPts val="3300"/>
              </a:lnSpc>
              <a:tabLst>
                <a:tab pos="368300" algn="l"/>
                <a:tab pos="647700" algn="l"/>
                <a:tab pos="723900" algn="l"/>
                <a:tab pos="1524000" algn="l"/>
                <a:tab pos="1587500" algn="l"/>
              </a:tabLst>
            </a:pPr>
            <a:r>
              <a:rPr lang="en-US" altLang="zh-CN" dirty="0" smtClean="0"/>
              <a:t>	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由加法器的输出可列出系统的方程为</a:t>
            </a:r>
          </a:p>
          <a:p>
            <a:pPr>
              <a:lnSpc>
                <a:spcPts val="4300"/>
              </a:lnSpc>
              <a:tabLst>
                <a:tab pos="368300" algn="l"/>
                <a:tab pos="647700" algn="l"/>
                <a:tab pos="723900" algn="l"/>
                <a:tab pos="1524000" algn="l"/>
                <a:tab pos="1587500" algn="l"/>
              </a:tabLst>
            </a:pPr>
            <a:r>
              <a:rPr lang="en-US" altLang="zh-CN" dirty="0" smtClean="0"/>
              <a:t>				</a:t>
            </a:r>
            <a:r>
              <a:rPr lang="en-US" altLang="zh-CN" sz="30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30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0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0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3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30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3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0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0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30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30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30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0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30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3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0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30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0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</a:p>
          <a:p>
            <a:pPr>
              <a:lnSpc>
                <a:spcPts val="3700"/>
              </a:lnSpc>
              <a:tabLst>
                <a:tab pos="368300" algn="l"/>
                <a:tab pos="647700" algn="l"/>
                <a:tab pos="723900" algn="l"/>
                <a:tab pos="1524000" algn="l"/>
                <a:tab pos="15875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整理得：</a:t>
            </a:r>
          </a:p>
          <a:p>
            <a:pPr>
              <a:lnSpc>
                <a:spcPts val="3600"/>
              </a:lnSpc>
              <a:tabLst>
                <a:tab pos="368300" algn="l"/>
                <a:tab pos="647700" algn="l"/>
                <a:tab pos="723900" algn="l"/>
                <a:tab pos="1524000" algn="l"/>
                <a:tab pos="1587500" algn="l"/>
              </a:tabLst>
            </a:pPr>
            <a:r>
              <a:rPr lang="en-US" altLang="zh-CN" dirty="0" smtClean="0"/>
              <a:t>					</a:t>
            </a:r>
            <a:r>
              <a:rPr lang="en-US" altLang="zh-CN" sz="30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30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0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0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30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0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30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0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30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0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30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0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en-US" altLang="zh-CN" sz="3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30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3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0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0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87146" y="3429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第3-29页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143500" y="393700"/>
            <a:ext cx="3962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.2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单位序列和单位序列响应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863600" y="1117600"/>
            <a:ext cx="6946900" cy="546989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241300" algn="l"/>
                <a:tab pos="393700" algn="l"/>
                <a:tab pos="508000" algn="l"/>
                <a:tab pos="1574800" algn="l"/>
                <a:tab pos="1790700" algn="l"/>
                <a:tab pos="6591300" algn="l"/>
                <a:tab pos="69469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根据单位序列响应的定义，它应满足方程</a:t>
            </a:r>
          </a:p>
          <a:p>
            <a:pPr>
              <a:lnSpc>
                <a:spcPts val="4300"/>
              </a:lnSpc>
              <a:tabLst>
                <a:tab pos="241300" algn="l"/>
                <a:tab pos="393700" algn="l"/>
                <a:tab pos="508000" algn="l"/>
                <a:tab pos="1574800" algn="l"/>
                <a:tab pos="1790700" algn="l"/>
                <a:tab pos="6591300" algn="l"/>
                <a:tab pos="6946900" algn="l"/>
              </a:tabLst>
            </a:pPr>
            <a:r>
              <a:rPr lang="en-US" altLang="zh-CN" dirty="0" smtClean="0"/>
              <a:t>				</a:t>
            </a:r>
            <a:endParaRPr lang="en-US" altLang="zh-CN" sz="3045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  <a:p>
            <a:pPr>
              <a:lnSpc>
                <a:spcPts val="2500"/>
              </a:lnSpc>
              <a:tabLst>
                <a:tab pos="241300" algn="l"/>
                <a:tab pos="393700" algn="l"/>
                <a:tab pos="508000" algn="l"/>
                <a:tab pos="1574800" algn="l"/>
                <a:tab pos="1790700" algn="l"/>
                <a:tab pos="6591300" algn="l"/>
                <a:tab pos="6946900" algn="l"/>
              </a:tabLst>
            </a:pPr>
            <a:r>
              <a:rPr lang="en-US" altLang="zh-CN" dirty="0" smtClean="0"/>
              <a:t>						</a:t>
            </a:r>
            <a:endParaRPr lang="en-US" altLang="zh-CN" sz="3045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600"/>
              </a:lnSpc>
              <a:tabLst>
                <a:tab pos="241300" algn="l"/>
                <a:tab pos="393700" algn="l"/>
                <a:tab pos="508000" algn="l"/>
                <a:tab pos="1574800" algn="l"/>
                <a:tab pos="1790700" algn="l"/>
                <a:tab pos="6591300" algn="l"/>
                <a:tab pos="69469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迭代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得：</a:t>
            </a:r>
            <a:endParaRPr lang="en-US" altLang="zh-CN" sz="3045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  <a:p>
            <a:pPr>
              <a:lnSpc>
                <a:spcPts val="2500"/>
              </a:lnSpc>
              <a:tabLst>
                <a:tab pos="241300" algn="l"/>
                <a:tab pos="393700" algn="l"/>
                <a:tab pos="508000" algn="l"/>
                <a:tab pos="1574800" algn="l"/>
                <a:tab pos="1790700" algn="l"/>
                <a:tab pos="6591300" algn="l"/>
                <a:tab pos="6946900" algn="l"/>
              </a:tabLst>
            </a:pPr>
            <a:r>
              <a:rPr lang="en-US" altLang="zh-CN" dirty="0" smtClean="0"/>
              <a:t>							</a:t>
            </a:r>
            <a:endParaRPr lang="en-US" altLang="zh-CN" sz="3045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41300" algn="l"/>
                <a:tab pos="393700" algn="l"/>
                <a:tab pos="508000" algn="l"/>
                <a:tab pos="1574800" algn="l"/>
                <a:tab pos="1790700" algn="l"/>
                <a:tab pos="6591300" algn="l"/>
                <a:tab pos="6946900" algn="l"/>
              </a:tabLst>
            </a:pP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）求</a:t>
            </a:r>
            <a:r>
              <a:rPr lang="en-US" altLang="zh-CN" sz="279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241300" algn="l"/>
                <a:tab pos="393700" algn="l"/>
                <a:tab pos="508000" algn="l"/>
                <a:tab pos="1574800" algn="l"/>
                <a:tab pos="1790700" algn="l"/>
                <a:tab pos="6591300" algn="l"/>
                <a:tab pos="69469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当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&gt;0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时，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满足齐次方程</a:t>
            </a:r>
          </a:p>
          <a:p>
            <a:pPr>
              <a:lnSpc>
                <a:spcPts val="3700"/>
              </a:lnSpc>
              <a:tabLst>
                <a:tab pos="241300" algn="l"/>
                <a:tab pos="393700" algn="l"/>
                <a:tab pos="508000" algn="l"/>
                <a:tab pos="1574800" algn="l"/>
                <a:tab pos="1790700" algn="l"/>
                <a:tab pos="6591300" algn="l"/>
                <a:tab pos="6946900" algn="l"/>
              </a:tabLst>
            </a:pPr>
            <a:r>
              <a:rPr lang="en-US" altLang="zh-CN" dirty="0" smtClean="0"/>
              <a:t>				</a:t>
            </a:r>
            <a:r>
              <a:rPr lang="en-US" altLang="zh-CN" sz="30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30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0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0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30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30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0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30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0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30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0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en-US" altLang="zh-CN" sz="3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30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241300" algn="l"/>
                <a:tab pos="393700" algn="l"/>
                <a:tab pos="508000" algn="l"/>
                <a:tab pos="1574800" algn="l"/>
                <a:tab pos="1790700" algn="l"/>
                <a:tab pos="6591300" algn="l"/>
                <a:tab pos="6946900" algn="l"/>
              </a:tabLst>
            </a:pPr>
            <a:r>
              <a:rPr lang="en-US" altLang="zh-CN" dirty="0" smtClean="0"/>
              <a:t>	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其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特征方程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为：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200"/>
              </a:lnSpc>
              <a:tabLst>
                <a:tab pos="241300" algn="l"/>
                <a:tab pos="393700" algn="l"/>
                <a:tab pos="508000" algn="l"/>
                <a:tab pos="1574800" algn="l"/>
                <a:tab pos="1790700" algn="l"/>
                <a:tab pos="6591300" algn="l"/>
                <a:tab pos="6946900" algn="l"/>
              </a:tabLst>
            </a:pPr>
            <a:r>
              <a:rPr lang="en-US" altLang="zh-CN" dirty="0" smtClean="0"/>
              <a:t>					</a:t>
            </a:r>
            <a:r>
              <a:rPr lang="en-US" altLang="zh-CN" sz="314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</a:t>
            </a:r>
            <a:r>
              <a:rPr lang="en-US" altLang="zh-CN" sz="3140" baseline="300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2</a:t>
            </a:r>
            <a:r>
              <a:rPr lang="en-US" altLang="zh-CN" sz="30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4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14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4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</a:t>
            </a:r>
            <a:r>
              <a:rPr lang="en-US" altLang="zh-CN" sz="30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4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0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4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0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4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30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4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4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</a:t>
            </a:r>
            <a:r>
              <a:rPr lang="en-US" altLang="zh-CN" sz="30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4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30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4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1)(</a:t>
            </a:r>
            <a:r>
              <a:rPr lang="en-US" altLang="zh-CN" sz="314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</a:t>
            </a:r>
            <a:r>
              <a:rPr lang="en-US" altLang="zh-CN" sz="30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4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0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4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en-US" altLang="zh-CN" sz="30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4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304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4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4565" y="1553210"/>
            <a:ext cx="5328920" cy="1151255"/>
          </a:xfrm>
          <a:prstGeom prst="rect">
            <a:avLst/>
          </a:prstGeom>
        </p:spPr>
      </p:pic>
      <p:graphicFrame>
        <p:nvGraphicFramePr>
          <p:cNvPr id="51" name="对象 5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844165" y="2892425"/>
          <a:ext cx="4607560" cy="1036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r:id="rId7" imgW="2032000" imgH="457200" progId="Equation.KSEE3">
                  <p:embed/>
                </p:oleObj>
              </mc:Choice>
              <mc:Fallback>
                <p:oleObj r:id="rId7" imgW="2032000" imgH="457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44165" y="2892425"/>
                        <a:ext cx="4607560" cy="1036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117600" y="6858000"/>
            <a:ext cx="800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410200" y="3683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.1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6184900" y="368300"/>
            <a:ext cx="26543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400" b="1" dirty="0" smtClean="0">
                <a:solidFill>
                  <a:srgbClr val="0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LTI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离散系统的响应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1092200" y="1155700"/>
            <a:ext cx="8472170" cy="53803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700"/>
              </a:lnSpc>
              <a:tabLst>
                <a:tab pos="76200" algn="l"/>
                <a:tab pos="177800" algn="l"/>
                <a:tab pos="355600" algn="l"/>
                <a:tab pos="711200" algn="l"/>
                <a:tab pos="8890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因此，可定义：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4000"/>
              </a:lnSpc>
              <a:tabLst>
                <a:tab pos="76200" algn="l"/>
                <a:tab pos="177800" algn="l"/>
                <a:tab pos="355600" algn="l"/>
                <a:tab pos="711200" algn="l"/>
                <a:tab pos="8890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一阶前向差分定义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7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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f(k)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f(k+1)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–f(k)</a:t>
            </a:r>
          </a:p>
          <a:p>
            <a:pPr algn="l">
              <a:lnSpc>
                <a:spcPts val="3400"/>
              </a:lnSpc>
              <a:tabLst>
                <a:tab pos="76200" algn="l"/>
                <a:tab pos="177800" algn="l"/>
                <a:tab pos="355600" algn="l"/>
                <a:tab pos="711200" algn="l"/>
                <a:tab pos="8890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一阶后向差分定义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7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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f(k)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f(k)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–f(k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–1)</a:t>
            </a:r>
          </a:p>
          <a:p>
            <a:pPr algn="l">
              <a:lnSpc>
                <a:spcPts val="3400"/>
              </a:lnSpc>
              <a:tabLst>
                <a:tab pos="76200" algn="l"/>
                <a:tab pos="177800" algn="l"/>
                <a:tab pos="355600" algn="l"/>
                <a:tab pos="711200" algn="l"/>
                <a:tab pos="8890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式中，</a:t>
            </a:r>
            <a:r>
              <a:rPr lang="en-US" altLang="zh-CN" sz="27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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7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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称为差分算子，无原则区别。本书主要用</a:t>
            </a:r>
          </a:p>
          <a:p>
            <a:pPr algn="l">
              <a:lnSpc>
                <a:spcPts val="3200"/>
              </a:lnSpc>
              <a:tabLst>
                <a:tab pos="76200" algn="l"/>
                <a:tab pos="177800" algn="l"/>
                <a:tab pos="355600" algn="l"/>
                <a:tab pos="711200" algn="l"/>
                <a:tab pos="8890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后向差分，简称为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差分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ts val="3400"/>
              </a:lnSpc>
              <a:tabLst>
                <a:tab pos="76200" algn="l"/>
                <a:tab pos="177800" algn="l"/>
                <a:tab pos="355600" algn="l"/>
                <a:tab pos="711200" algn="l"/>
                <a:tab pos="8890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差分的线性性质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  <a:p>
            <a:pPr algn="l">
              <a:lnSpc>
                <a:spcPts val="3800"/>
              </a:lnSpc>
              <a:tabLst>
                <a:tab pos="76200" algn="l"/>
                <a:tab pos="177800" algn="l"/>
                <a:tab pos="355600" algn="l"/>
                <a:tab pos="711200" algn="l"/>
                <a:tab pos="889000" algn="l"/>
              </a:tabLst>
            </a:pPr>
            <a:r>
              <a:rPr lang="en-US" altLang="zh-CN" dirty="0" smtClean="0"/>
              <a:t>					</a:t>
            </a:r>
            <a:r>
              <a:rPr lang="en-US" altLang="zh-CN" sz="27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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[af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(k)]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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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(k)</a:t>
            </a:r>
          </a:p>
          <a:p>
            <a:pPr algn="l">
              <a:lnSpc>
                <a:spcPts val="2800"/>
              </a:lnSpc>
              <a:tabLst>
                <a:tab pos="76200" algn="l"/>
                <a:tab pos="177800" algn="l"/>
                <a:tab pos="355600" algn="l"/>
                <a:tab pos="711200" algn="l"/>
                <a:tab pos="8890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二阶差分定义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  <a:p>
            <a:pPr algn="l">
              <a:lnSpc>
                <a:spcPts val="3400"/>
              </a:lnSpc>
              <a:tabLst>
                <a:tab pos="76200" algn="l"/>
                <a:tab pos="177800" algn="l"/>
                <a:tab pos="355600" algn="l"/>
                <a:tab pos="711200" algn="l"/>
                <a:tab pos="8890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</a:t>
            </a:r>
            <a:r>
              <a:rPr lang="en-US" altLang="zh-CN" sz="2795" baseline="300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f(k)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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7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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f(k)]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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[f(k)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–f(k-1)]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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f(k)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zh-CN" sz="27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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f(k-1)</a:t>
            </a:r>
          </a:p>
          <a:p>
            <a:pPr algn="l">
              <a:lnSpc>
                <a:spcPts val="3200"/>
              </a:lnSpc>
              <a:tabLst>
                <a:tab pos="76200" algn="l"/>
                <a:tab pos="177800" algn="l"/>
                <a:tab pos="355600" algn="l"/>
                <a:tab pos="711200" algn="l"/>
                <a:tab pos="889000" algn="l"/>
              </a:tabLst>
            </a:pPr>
            <a:r>
              <a:rPr lang="en-US" altLang="zh-CN" dirty="0" smtClean="0"/>
              <a:t>			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f(k)–f(k-1)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–[f(k-1)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–f(k-2)]=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f(k)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–2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f(k-1)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+f(k-2)</a:t>
            </a:r>
          </a:p>
          <a:p>
            <a:pPr algn="l">
              <a:lnSpc>
                <a:spcPts val="3400"/>
              </a:lnSpc>
              <a:tabLst>
                <a:tab pos="76200" algn="l"/>
                <a:tab pos="177800" algn="l"/>
                <a:tab pos="355600" algn="l"/>
                <a:tab pos="711200" algn="l"/>
                <a:tab pos="8890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m阶差分:</a:t>
            </a:r>
          </a:p>
          <a:p>
            <a:pPr algn="l">
              <a:lnSpc>
                <a:spcPts val="3900"/>
              </a:lnSpc>
              <a:tabLst>
                <a:tab pos="76200" algn="l"/>
                <a:tab pos="177800" algn="l"/>
                <a:tab pos="355600" algn="l"/>
                <a:tab pos="711200" algn="l"/>
                <a:tab pos="889000" algn="l"/>
              </a:tabLst>
            </a:pPr>
            <a:r>
              <a:rPr lang="en-US" altLang="zh-CN" dirty="0" smtClean="0"/>
              <a:t>				</a:t>
            </a:r>
            <a:r>
              <a:rPr lang="en-US" altLang="zh-CN" sz="27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</a:t>
            </a:r>
            <a:r>
              <a:rPr lang="en-US" altLang="zh-CN" sz="2795" b="1" baseline="30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m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f(k)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f(k)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f(k-1)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+…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f(k-m)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.2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3528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单位序列和单位序列响应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7130" y="1273175"/>
            <a:ext cx="7862570" cy="518858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61746" y="3683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.2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3528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单位序列和单位序列响应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370" y="990600"/>
            <a:ext cx="7537450" cy="2801620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195" y="4885055"/>
            <a:ext cx="7917180" cy="1877695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190" y="3629660"/>
            <a:ext cx="2059305" cy="569595"/>
          </a:xfrm>
          <a:prstGeom prst="rect">
            <a:avLst/>
          </a:prstGeom>
        </p:spPr>
      </p:pic>
      <p:graphicFrame>
        <p:nvGraphicFramePr>
          <p:cNvPr id="54" name="对象 5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101023" y="3848100"/>
          <a:ext cx="4694555" cy="1036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r:id="rId9" imgW="2070100" imgH="457200" progId="Equation.KSEE3">
                  <p:embed/>
                </p:oleObj>
              </mc:Choice>
              <mc:Fallback>
                <p:oleObj r:id="rId9" imgW="2070100" imgH="4572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101023" y="3848100"/>
                        <a:ext cx="4694555" cy="1036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.2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3528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单位序列和单位序列响应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300" y="1118235"/>
            <a:ext cx="7521575" cy="537337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.2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3528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单位序列和单位序列响应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305" y="1066800"/>
            <a:ext cx="8304530" cy="522732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>
              <a:lnSpc>
                <a:spcPts val="3600"/>
              </a:lnSpc>
              <a:tabLst>
                <a:tab pos="584200" algn="l"/>
                <a:tab pos="1384300" algn="l"/>
              </a:tabLst>
            </a:pPr>
            <a:r>
              <a:rPr lang="en-US" altLang="zh-CN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7.2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</a:t>
            </a:r>
            <a:r>
              <a:rPr lang="en-US" altLang="zh-CN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单位序列和单位序列响应</a:t>
            </a:r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914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zh-CN" altLang="en-US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卷积和</a:t>
            </a: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935" y="1626235"/>
            <a:ext cx="8935085" cy="4307205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4206240" y="1000760"/>
            <a:ext cx="2214880" cy="553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>
              <a:lnSpc>
                <a:spcPts val="3600"/>
              </a:lnSpc>
              <a:tabLst>
                <a:tab pos="584200" algn="l"/>
                <a:tab pos="1384300" algn="l"/>
              </a:tabLst>
            </a:pPr>
            <a:r>
              <a:rPr lang="en-US" altLang="zh-CN" sz="32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7.3</a:t>
            </a: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</a:t>
            </a:r>
            <a:r>
              <a:rPr lang="zh-CN" altLang="en-US" sz="32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卷积和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7.3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914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zh-CN" altLang="en-US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卷积和</a:t>
            </a: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300" y="1122045"/>
            <a:ext cx="8211185" cy="531241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7.3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914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zh-CN" altLang="en-US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卷积和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595" y="1115695"/>
            <a:ext cx="8522335" cy="521716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7.3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914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zh-CN" altLang="en-US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卷积和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465" y="1029335"/>
            <a:ext cx="8586470" cy="549783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914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zh-CN" altLang="en-US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卷积和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620" y="1078230"/>
            <a:ext cx="8630920" cy="516064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914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zh-CN" altLang="en-US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卷积和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365" y="915670"/>
            <a:ext cx="8712835" cy="57245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117600" y="6858000"/>
            <a:ext cx="800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第3-4页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410200" y="3683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.1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6184900" y="368300"/>
            <a:ext cx="26543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400" b="1" dirty="0" smtClean="0">
                <a:solidFill>
                  <a:srgbClr val="0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LTI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离散系统的响应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1016000" y="1143000"/>
            <a:ext cx="8521700" cy="491871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76200" algn="l"/>
                <a:tab pos="241300" algn="l"/>
                <a:tab pos="698500" algn="l"/>
                <a:tab pos="774700" algn="l"/>
                <a:tab pos="876300" algn="l"/>
                <a:tab pos="1231900" algn="l"/>
              </a:tabLst>
            </a:pPr>
            <a:r>
              <a:rPr lang="en-US" altLang="zh-CN" dirty="0" smtClean="0"/>
              <a:t>	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3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差分方程</a:t>
            </a:r>
          </a:p>
          <a:p>
            <a:pPr>
              <a:lnSpc>
                <a:spcPts val="3600"/>
              </a:lnSpc>
              <a:tabLst>
                <a:tab pos="76200" algn="l"/>
                <a:tab pos="241300" algn="l"/>
                <a:tab pos="698500" algn="l"/>
                <a:tab pos="774700" algn="l"/>
                <a:tab pos="876300" algn="l"/>
                <a:tab pos="1231900" algn="l"/>
              </a:tabLst>
            </a:pPr>
            <a:r>
              <a:rPr lang="en-US" altLang="zh-CN" dirty="0" smtClean="0"/>
              <a:t>		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包含未知序列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y(k)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及其各阶差分的方程式称为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差</a:t>
            </a:r>
          </a:p>
          <a:p>
            <a:pPr>
              <a:lnSpc>
                <a:spcPts val="3200"/>
              </a:lnSpc>
              <a:tabLst>
                <a:tab pos="76200" algn="l"/>
                <a:tab pos="241300" algn="l"/>
                <a:tab pos="698500" algn="l"/>
                <a:tab pos="774700" algn="l"/>
                <a:tab pos="876300" algn="l"/>
                <a:tab pos="12319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分方程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。将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差分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展开为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移位序列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，得一般形式</a:t>
            </a:r>
          </a:p>
          <a:p>
            <a:pPr>
              <a:lnSpc>
                <a:spcPts val="4000"/>
              </a:lnSpc>
              <a:tabLst>
                <a:tab pos="76200" algn="l"/>
                <a:tab pos="241300" algn="l"/>
                <a:tab pos="698500" algn="l"/>
                <a:tab pos="774700" algn="l"/>
                <a:tab pos="876300" algn="l"/>
                <a:tab pos="12319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y(k)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n-1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y(k-1)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+…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y(k-n)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f(k)+…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f(k-m)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  <a:tabLst>
                <a:tab pos="76200" algn="l"/>
                <a:tab pos="241300" algn="l"/>
                <a:tab pos="698500" algn="l"/>
                <a:tab pos="774700" algn="l"/>
                <a:tab pos="876300" algn="l"/>
                <a:tab pos="1231900" algn="l"/>
              </a:tabLst>
            </a:pPr>
            <a:r>
              <a:rPr lang="en-US" altLang="zh-CN" dirty="0" smtClean="0"/>
              <a:t>			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差分方程本质上是递推的代数方程，若已知初始条</a:t>
            </a:r>
          </a:p>
          <a:p>
            <a:pPr>
              <a:lnSpc>
                <a:spcPts val="3500"/>
              </a:lnSpc>
              <a:tabLst>
                <a:tab pos="76200" algn="l"/>
                <a:tab pos="241300" algn="l"/>
                <a:tab pos="698500" algn="l"/>
                <a:tab pos="774700" algn="l"/>
                <a:tab pos="876300" algn="l"/>
                <a:tab pos="1231900" algn="l"/>
              </a:tabLst>
            </a:pP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件和激励，利用迭代法可求得其数值解。</a:t>
            </a:r>
          </a:p>
          <a:p>
            <a:pPr>
              <a:lnSpc>
                <a:spcPts val="3400"/>
              </a:lnSpc>
              <a:tabLst>
                <a:tab pos="76200" algn="l"/>
                <a:tab pos="241300" algn="l"/>
                <a:tab pos="698500" algn="l"/>
                <a:tab pos="774700" algn="l"/>
                <a:tab pos="876300" algn="l"/>
                <a:tab pos="1231900" algn="l"/>
              </a:tabLst>
            </a:pP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：若描述某系统的差分方程为</a:t>
            </a:r>
          </a:p>
          <a:p>
            <a:pPr>
              <a:lnSpc>
                <a:spcPts val="3400"/>
              </a:lnSpc>
              <a:tabLst>
                <a:tab pos="76200" algn="l"/>
                <a:tab pos="241300" algn="l"/>
                <a:tab pos="698500" algn="l"/>
                <a:tab pos="774700" algn="l"/>
                <a:tab pos="876300" algn="l"/>
                <a:tab pos="1231900" algn="l"/>
              </a:tabLst>
            </a:pPr>
            <a:r>
              <a:rPr lang="en-US" altLang="zh-CN" dirty="0" smtClean="0"/>
              <a:t>						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y(k)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3y(k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–1)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2y(k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–2)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f(k)</a:t>
            </a:r>
          </a:p>
          <a:p>
            <a:pPr>
              <a:lnSpc>
                <a:spcPts val="3300"/>
              </a:lnSpc>
              <a:tabLst>
                <a:tab pos="76200" algn="l"/>
                <a:tab pos="241300" algn="l"/>
                <a:tab pos="698500" algn="l"/>
                <a:tab pos="774700" algn="l"/>
                <a:tab pos="876300" algn="l"/>
                <a:tab pos="12319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已知初始条件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y(0)=0,y(1)=2,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激励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f(k)=2</a:t>
            </a:r>
            <a:r>
              <a:rPr lang="en-US" altLang="zh-CN" sz="2795" b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(k),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求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y(k)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ts val="3400"/>
              </a:lnSpc>
              <a:tabLst>
                <a:tab pos="76200" algn="l"/>
                <a:tab pos="241300" algn="l"/>
                <a:tab pos="698500" algn="l"/>
                <a:tab pos="774700" algn="l"/>
                <a:tab pos="876300" algn="l"/>
                <a:tab pos="1231900" algn="l"/>
              </a:tabLst>
            </a:pP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y(k)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–3y(k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–1)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–2y(k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–2)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f(k)</a:t>
            </a:r>
          </a:p>
          <a:p>
            <a:pPr>
              <a:lnSpc>
                <a:spcPts val="3400"/>
              </a:lnSpc>
              <a:tabLst>
                <a:tab pos="76200" algn="l"/>
                <a:tab pos="241300" algn="l"/>
                <a:tab pos="698500" algn="l"/>
                <a:tab pos="774700" algn="l"/>
                <a:tab pos="876300" algn="l"/>
                <a:tab pos="1231900" algn="l"/>
              </a:tabLst>
            </a:pPr>
            <a:r>
              <a:rPr lang="en-US" altLang="zh-CN" dirty="0" smtClean="0"/>
              <a:t>					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y(2)=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–3y(1)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–2y(0)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f(2)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–2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1892300" y="5930900"/>
            <a:ext cx="46990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y(3)=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–3y(2)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–2y(1)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f(3)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6959600" y="5930900"/>
            <a:ext cx="6223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1016000" y="6311900"/>
            <a:ext cx="62611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注：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一般不易得到解析形式的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闭合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解。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3721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914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zh-CN" altLang="en-US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卷积和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2845" y="1207770"/>
            <a:ext cx="8757920" cy="528764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第3-41页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372100" y="393700"/>
            <a:ext cx="15240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卷积和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1041400" y="1270000"/>
            <a:ext cx="8655050" cy="518795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50800" algn="l"/>
                <a:tab pos="2374900" algn="l"/>
                <a:tab pos="2527300" algn="l"/>
              </a:tabLst>
            </a:pPr>
            <a:r>
              <a:rPr lang="en-US" altLang="zh-CN" dirty="0" smtClean="0"/>
              <a:t>	</a:t>
            </a:r>
            <a:r>
              <a:rPr lang="en-US" altLang="zh-CN" sz="3600" dirty="0" smtClean="0">
                <a:solidFill>
                  <a:srgbClr val="FF3000"/>
                </a:solidFill>
                <a:latin typeface="楷体_GB2312" pitchFamily="18" charset="0"/>
                <a:cs typeface="楷体_GB2312" pitchFamily="18" charset="0"/>
              </a:rPr>
              <a:t>二、卷积的图解法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50800" algn="l"/>
                <a:tab pos="2374900" algn="l"/>
                <a:tab pos="2527300" algn="l"/>
              </a:tabLst>
            </a:pPr>
            <a:r>
              <a:rPr lang="en-US" altLang="zh-CN" dirty="0" smtClean="0"/>
              <a:t>			</a:t>
            </a:r>
            <a:endParaRPr lang="en-US" altLang="zh-CN" sz="1595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50800" algn="l"/>
                <a:tab pos="2374900" algn="l"/>
                <a:tab pos="2527300" algn="l"/>
              </a:tabLst>
            </a:pPr>
            <a:r>
              <a:rPr lang="en-US" altLang="zh-CN" dirty="0" smtClean="0"/>
              <a:t>		</a:t>
            </a:r>
            <a:endParaRPr lang="en-US" altLang="zh-CN" sz="1595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50800" algn="l"/>
                <a:tab pos="2374900" algn="l"/>
                <a:tab pos="2527300" algn="l"/>
              </a:tabLst>
            </a:pPr>
            <a:r>
              <a:rPr lang="en-US" altLang="zh-CN" sz="3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卷积过程可分解为</a:t>
            </a:r>
            <a:r>
              <a:rPr lang="en-US" altLang="zh-CN" sz="3200" dirty="0" smtClean="0">
                <a:solidFill>
                  <a:srgbClr val="0000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五步</a:t>
            </a:r>
            <a:r>
              <a:rPr lang="en-US" altLang="zh-CN" sz="3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：</a:t>
            </a:r>
          </a:p>
          <a:p>
            <a:pPr>
              <a:lnSpc>
                <a:spcPts val="3900"/>
              </a:lnSpc>
              <a:tabLst>
                <a:tab pos="50800" algn="l"/>
                <a:tab pos="2374900" algn="l"/>
                <a:tab pos="25273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换元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换为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→得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</a:p>
          <a:p>
            <a:pPr>
              <a:lnSpc>
                <a:spcPts val="3400"/>
              </a:lnSpc>
              <a:tabLst>
                <a:tab pos="50800" algn="l"/>
                <a:tab pos="2374900" algn="l"/>
                <a:tab pos="25273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反转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8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将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以纵坐标为轴线反转，成为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(–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</a:p>
          <a:p>
            <a:pPr>
              <a:lnSpc>
                <a:spcPts val="3300"/>
              </a:lnSpc>
              <a:tabLst>
                <a:tab pos="50800" algn="l"/>
                <a:tab pos="2374900" algn="l"/>
                <a:tab pos="25273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平移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：将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(–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沿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轴正方向平移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个单位→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ts val="3400"/>
              </a:lnSpc>
              <a:tabLst>
                <a:tab pos="50800" algn="l"/>
                <a:tab pos="2374900" algn="l"/>
                <a:tab pos="25273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乘积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ts val="2700"/>
              </a:lnSpc>
              <a:tabLst>
                <a:tab pos="50800" algn="l"/>
                <a:tab pos="2374900" algn="l"/>
                <a:tab pos="25273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求和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从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∞到∞对乘积项求和。</a:t>
            </a:r>
          </a:p>
          <a:p>
            <a:pPr>
              <a:lnSpc>
                <a:spcPts val="3300"/>
              </a:lnSpc>
              <a:tabLst>
                <a:tab pos="50800" algn="l"/>
                <a:tab pos="2374900" algn="l"/>
                <a:tab pos="2527300" algn="l"/>
              </a:tabLst>
            </a:pPr>
            <a:r>
              <a:rPr lang="en-US" altLang="zh-CN" sz="2795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注意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为参变量。</a:t>
            </a:r>
          </a:p>
          <a:p>
            <a:pPr>
              <a:lnSpc>
                <a:spcPts val="3300"/>
              </a:lnSpc>
              <a:tabLst>
                <a:tab pos="50800" algn="l"/>
                <a:tab pos="2374900" algn="l"/>
                <a:tab pos="25273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下面举例说明。</a:t>
            </a: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7190" y="1790700"/>
            <a:ext cx="3445510" cy="95440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342900"/>
            <a:ext cx="9182100" cy="688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68400" y="2692400"/>
            <a:ext cx="39497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000"/>
              </a:lnSpc>
            </a:pP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73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3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3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en-US" altLang="zh-CN" sz="273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3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41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</a:t>
            </a:r>
            <a:r>
              <a:rPr lang="en-US" altLang="zh-CN" sz="273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3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3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73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3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3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5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3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</a:t>
            </a:r>
            <a:r>
              <a:rPr lang="en-US" altLang="zh-CN" sz="273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73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3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73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第3-42页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63600" y="431800"/>
            <a:ext cx="4762500" cy="154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3810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                <a:tab pos="381000" algn="l"/>
              </a:tabLst>
            </a:pP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如图所示，已</a:t>
            </a:r>
          </a:p>
          <a:p>
            <a:pPr>
              <a:lnSpc>
                <a:spcPts val="3300"/>
              </a:lnSpc>
              <a:tabLst>
                <a:tab pos="3810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知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)*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，求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092200" y="3492500"/>
            <a:ext cx="15875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）换元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092200" y="3975100"/>
            <a:ext cx="3924300" cy="135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反转得</a:t>
            </a:r>
            <a:r>
              <a:rPr lang="en-US" altLang="zh-CN" sz="279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(–</a:t>
            </a:r>
            <a:r>
              <a:rPr lang="en-US" altLang="zh-CN" sz="279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3600"/>
              </a:lnSpc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(–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右移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得</a:t>
            </a:r>
            <a:r>
              <a:rPr lang="en-US" altLang="zh-CN" sz="2795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(2–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795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3600"/>
              </a:lnSpc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乘</a:t>
            </a:r>
            <a:r>
              <a:rPr lang="en-US" altLang="zh-CN" sz="2795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(2–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795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066800" y="5321300"/>
            <a:ext cx="3657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）求和，得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4.5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819400" y="2603500"/>
            <a:ext cx="495300" cy="92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15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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  <a:tabLst>
                <a:tab pos="152400" algn="l"/>
              </a:tabLst>
            </a:pPr>
            <a:r>
              <a:rPr lang="en-US" altLang="zh-CN" sz="15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5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15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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6362700" y="406400"/>
            <a:ext cx="1677670" cy="90487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1384300" algn="l"/>
              </a:tabLst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卷积和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300"/>
              </a:lnSpc>
              <a:tabLst>
                <a:tab pos="1384300" algn="l"/>
              </a:tabLst>
            </a:pPr>
            <a:r>
              <a:rPr lang="en-US" altLang="zh-CN" dirty="0" smtClean="0"/>
              <a:t>	</a:t>
            </a:r>
            <a:r>
              <a:rPr lang="en-US" altLang="zh-CN" sz="151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9423400" y="2578100"/>
            <a:ext cx="50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zh-CN" sz="151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7747000" y="3175000"/>
            <a:ext cx="50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zh-CN" sz="151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9423400" y="4178300"/>
            <a:ext cx="508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</a:pPr>
            <a:r>
              <a:rPr lang="en-US" altLang="zh-CN" sz="151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511800" y="3365500"/>
            <a:ext cx="6985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5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(–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8407400" y="3352800"/>
            <a:ext cx="7874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595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(2–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7226300" y="6515100"/>
            <a:ext cx="114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2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7772400" y="6515100"/>
            <a:ext cx="114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2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8318500" y="6515100"/>
            <a:ext cx="114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2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9271000" y="6324600"/>
            <a:ext cx="635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2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6629400" y="6515100"/>
            <a:ext cx="1905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2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7327900" y="5689600"/>
            <a:ext cx="114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2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7683500" y="5308600"/>
            <a:ext cx="2794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2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1.5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7366000" y="4711700"/>
            <a:ext cx="14732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952500" algn="l"/>
              </a:tabLst>
            </a:pPr>
            <a:r>
              <a:rPr lang="en-US" altLang="zh-CN" sz="213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22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13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13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3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13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3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13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22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13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13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3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13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13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3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13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3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1900"/>
              </a:lnSpc>
              <a:tabLst>
                <a:tab pos="952500" algn="l"/>
              </a:tabLst>
            </a:pPr>
            <a:r>
              <a:rPr lang="en-US" altLang="zh-CN" dirty="0" smtClean="0"/>
              <a:t>	</a:t>
            </a:r>
            <a:r>
              <a:rPr lang="en-US" altLang="zh-CN" sz="182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8864600" y="6515100"/>
            <a:ext cx="114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82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342900"/>
            <a:ext cx="9182100" cy="6883400"/>
          </a:xfrm>
          <a:prstGeom prst="rect">
            <a:avLst/>
          </a:prstGeom>
          <a:noFill/>
        </p:spPr>
      </p:pic>
      <p:sp>
        <p:nvSpPr>
          <p:cNvPr id="3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第3-43页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6362700" y="393700"/>
            <a:ext cx="15240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卷积和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320800" y="3949700"/>
            <a:ext cx="6764020" cy="54546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900"/>
              </a:lnSpc>
            </a:pP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解：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）换元，反转，得</a:t>
            </a:r>
            <a:r>
              <a:rPr lang="en-US" altLang="zh-CN" sz="29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9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6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9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9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r>
              <a:rPr lang="en-US" altLang="zh-CN" sz="29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6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9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9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r>
              <a:rPr lang="en-US" altLang="zh-CN" sz="29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6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9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0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i)</a:t>
            </a:r>
            <a:r>
              <a:rPr lang="en-US" altLang="zh-CN" sz="29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714500" y="6070600"/>
            <a:ext cx="16129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91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r>
              <a:rPr lang="en-US" altLang="zh-CN" sz="19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91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CN" sz="19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91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19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91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9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91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9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91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209800" y="5067300"/>
            <a:ext cx="1143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91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</a:pPr>
            <a:r>
              <a:rPr lang="en-US" altLang="zh-CN" sz="191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616200" y="4940300"/>
            <a:ext cx="3810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9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1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9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9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9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733800" y="5956300"/>
            <a:ext cx="635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8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381500" y="6070600"/>
            <a:ext cx="16256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4876800" y="5067300"/>
            <a:ext cx="1143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400"/>
              </a:lnSpc>
            </a:pP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400800" y="5956300"/>
            <a:ext cx="635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9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5295900" y="4940300"/>
            <a:ext cx="4064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9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11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9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9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9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673600" y="3124200"/>
            <a:ext cx="1143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743200" y="3276600"/>
            <a:ext cx="16129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-2-1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3162300" y="2260600"/>
            <a:ext cx="1143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</a:pP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3568700" y="2082800"/>
            <a:ext cx="4445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91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1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91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91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91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7835900" y="3136900"/>
            <a:ext cx="1143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5905500" y="3289300"/>
            <a:ext cx="16129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-2-1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6324600" y="2286000"/>
            <a:ext cx="1143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</a:pP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6731000" y="2159000"/>
            <a:ext cx="4699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91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11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91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91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91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1244600" y="419100"/>
            <a:ext cx="2844800" cy="116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88900" algn="l"/>
              </a:tabLst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例2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dirty="0" smtClean="0">
                <a:solidFill>
                  <a:srgbClr val="0000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求</a:t>
            </a:r>
            <a:r>
              <a:rPr lang="en-US" altLang="zh-CN" sz="29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905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6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90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05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90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)*</a:t>
            </a:r>
            <a:r>
              <a:rPr lang="en-US" altLang="zh-CN" sz="2905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6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90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05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90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342900"/>
            <a:ext cx="9182100" cy="6883400"/>
          </a:xfrm>
          <a:prstGeom prst="rect">
            <a:avLst/>
          </a:prstGeom>
          <a:noFill/>
        </p:spPr>
      </p:pic>
      <p:sp>
        <p:nvSpPr>
          <p:cNvPr id="3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第3-44页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632200" y="3225800"/>
            <a:ext cx="1143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492500" y="2209800"/>
            <a:ext cx="114300" cy="68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</a:pP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168900" y="3098800"/>
            <a:ext cx="635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94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070100" y="3213100"/>
            <a:ext cx="5334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k-1</a:t>
            </a:r>
            <a:r>
              <a:rPr lang="en-US" altLang="zh-CN" sz="191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91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898900" y="2006600"/>
            <a:ext cx="7620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18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1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8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8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8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18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8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473200" y="1206500"/>
            <a:ext cx="53213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平移，求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435600" y="4216400"/>
            <a:ext cx="14986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3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3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3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3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3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3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3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8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3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3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476500" y="4203700"/>
            <a:ext cx="14986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3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3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3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3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3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3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3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8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3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3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734300" y="5054600"/>
            <a:ext cx="1524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7734300" y="4508500"/>
            <a:ext cx="1524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9029700" y="5588000"/>
            <a:ext cx="762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43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7493000" y="5778500"/>
            <a:ext cx="9271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8242300" y="4241800"/>
            <a:ext cx="1498600" cy="74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431800" algn="l"/>
              </a:tabLst>
            </a:pPr>
            <a:r>
              <a:rPr lang="en-US" altLang="zh-CN" sz="23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3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3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3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3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3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3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8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3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3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2600"/>
              </a:lnSpc>
              <a:tabLst>
                <a:tab pos="4318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k=2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7010400" y="2146300"/>
            <a:ext cx="152400" cy="82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8305800" y="3225800"/>
            <a:ext cx="762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43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6781800" y="3416300"/>
            <a:ext cx="9144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7518400" y="1879600"/>
            <a:ext cx="1498600" cy="74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393700" algn="l"/>
              </a:tabLst>
            </a:pPr>
            <a:r>
              <a:rPr lang="en-US" altLang="zh-CN" sz="23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3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3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3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3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3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3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8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3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3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2600"/>
              </a:lnSpc>
              <a:tabLst>
                <a:tab pos="3937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k=-1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6362700" y="393700"/>
            <a:ext cx="15240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卷积和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6743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7581900" y="393700"/>
            <a:ext cx="914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zh-CN" altLang="en-US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卷积和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1066800"/>
            <a:ext cx="7037070" cy="51689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914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zh-CN" altLang="en-US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卷积和</a:t>
            </a: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300" y="1274445"/>
            <a:ext cx="8561705" cy="500761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342900"/>
            <a:ext cx="9182100" cy="6883400"/>
          </a:xfrm>
          <a:prstGeom prst="rect">
            <a:avLst/>
          </a:prstGeom>
          <a:noFill/>
        </p:spPr>
      </p:pic>
      <p:sp>
        <p:nvSpPr>
          <p:cNvPr id="3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第3-47页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6362700" y="393700"/>
            <a:ext cx="15240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卷积和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483100" y="1066800"/>
            <a:ext cx="10795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6197600" y="1066800"/>
            <a:ext cx="10922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013700" y="1117600"/>
            <a:ext cx="6477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854200" y="1739900"/>
            <a:ext cx="7874000" cy="228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457200" algn="l"/>
                <a:tab pos="1206500" algn="l"/>
                <a:tab pos="2362200" algn="l"/>
                <a:tab pos="4419600" algn="l"/>
              </a:tabLst>
            </a:pPr>
            <a:r>
              <a:rPr lang="en-US" altLang="zh-CN" dirty="0" smtClean="0"/>
              <a:t>				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</a:p>
          <a:p>
            <a:pPr>
              <a:lnSpc>
                <a:spcPts val="2000"/>
              </a:lnSpc>
              <a:tabLst>
                <a:tab pos="457200" algn="l"/>
                <a:tab pos="1206500" algn="l"/>
                <a:tab pos="2362200" algn="l"/>
                <a:tab pos="44196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</a:p>
          <a:p>
            <a:pPr>
              <a:lnSpc>
                <a:spcPts val="3900"/>
              </a:lnSpc>
              <a:tabLst>
                <a:tab pos="457200" algn="l"/>
                <a:tab pos="1206500" algn="l"/>
                <a:tab pos="2362200" algn="l"/>
                <a:tab pos="4419600" algn="l"/>
              </a:tabLst>
            </a:pPr>
            <a:r>
              <a:rPr lang="en-US" altLang="zh-CN" dirty="0" smtClean="0"/>
              <a:t>			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                <a:tab pos="457200" algn="l"/>
                <a:tab pos="1206500" algn="l"/>
                <a:tab pos="2362200" algn="l"/>
                <a:tab pos="4419600" algn="l"/>
              </a:tabLst>
            </a:pPr>
            <a:r>
              <a:rPr lang="en-US" altLang="zh-CN" dirty="0" smtClean="0"/>
              <a:t>	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457200" algn="l"/>
                <a:tab pos="1206500" algn="l"/>
                <a:tab pos="2362200" algn="l"/>
                <a:tab pos="4419600" algn="l"/>
              </a:tabLst>
            </a:pP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+—————————————————————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8026400" y="4025900"/>
            <a:ext cx="13843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435600" y="4546600"/>
            <a:ext cx="2895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606800" y="4025900"/>
            <a:ext cx="2895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235200" y="4546600"/>
            <a:ext cx="13843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168400" y="5270500"/>
            <a:ext cx="7188200" cy="86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1511300" algn="l"/>
              </a:tabLst>
            </a:pP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)={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</a:p>
          <a:p>
            <a:pPr>
              <a:lnSpc>
                <a:spcPts val="3300"/>
              </a:lnSpc>
              <a:tabLst>
                <a:tab pos="1511300" algn="l"/>
              </a:tabLst>
            </a:pPr>
            <a:r>
              <a:rPr lang="en-US" altLang="zh-CN" dirty="0" smtClean="0"/>
              <a:t>	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092200" y="1054100"/>
            <a:ext cx="14097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排成乘法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3" name="TextBox 1"/>
          <p:cNvSpPr txBox="1"/>
          <p:nvPr/>
        </p:nvSpPr>
        <p:spPr>
          <a:xfrm>
            <a:off x="1892300" y="3860800"/>
            <a:ext cx="31115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第3-48页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1016000" y="2921000"/>
            <a:ext cx="4699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2273300" y="3162300"/>
            <a:ext cx="2578100" cy="148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76200" algn="l"/>
                <a:tab pos="876300" algn="l"/>
              </a:tabLst>
            </a:pPr>
            <a:r>
              <a:rPr lang="en-US" altLang="zh-CN" dirty="0" smtClean="0"/>
              <a:t>	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76200" algn="l"/>
                <a:tab pos="8763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76200" algn="l"/>
                <a:tab pos="876300" algn="l"/>
              </a:tabLst>
            </a:pP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863600" y="4673600"/>
            <a:ext cx="4457700" cy="137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228600" algn="l"/>
                <a:tab pos="8001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  <a:p>
            <a:pPr>
              <a:lnSpc>
                <a:spcPts val="3000"/>
              </a:lnSpc>
              <a:tabLst>
                <a:tab pos="228600" algn="l"/>
                <a:tab pos="800100" algn="l"/>
              </a:tabLst>
            </a:pPr>
            <a:r>
              <a:rPr lang="en-US" altLang="zh-CN" dirty="0" smtClean="0"/>
              <a:t>	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  <a:p>
            <a:pPr>
              <a:lnSpc>
                <a:spcPts val="1700"/>
              </a:lnSpc>
              <a:tabLst>
                <a:tab pos="228600" algn="l"/>
                <a:tab pos="800100" algn="l"/>
              </a:tabLst>
            </a:pP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+————————————</a:t>
            </a:r>
          </a:p>
          <a:p>
            <a:pPr>
              <a:lnSpc>
                <a:spcPts val="3000"/>
              </a:lnSpc>
              <a:tabLst>
                <a:tab pos="228600" algn="l"/>
                <a:tab pos="800100" algn="l"/>
              </a:tabLst>
            </a:pPr>
            <a:r>
              <a:rPr lang="en-US" altLang="zh-CN" dirty="0" smtClean="0"/>
              <a:t>	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1104900" y="457200"/>
            <a:ext cx="5041900" cy="233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139700" algn="l"/>
                <a:tab pos="711200" algn="l"/>
                <a:tab pos="23114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139700" algn="l"/>
                <a:tab pos="711200" algn="l"/>
                <a:tab pos="2311400" algn="l"/>
              </a:tabLst>
            </a:pP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={0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0}</a:t>
            </a:r>
          </a:p>
          <a:p>
            <a:pPr>
              <a:lnSpc>
                <a:spcPts val="2800"/>
              </a:lnSpc>
              <a:tabLst>
                <a:tab pos="139700" algn="l"/>
                <a:tab pos="711200" algn="l"/>
                <a:tab pos="2311400" algn="l"/>
              </a:tabLst>
            </a:pPr>
            <a:r>
              <a:rPr lang="en-US" altLang="zh-CN" dirty="0" smtClean="0"/>
              <a:t>	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↑</a:t>
            </a:r>
            <a:r>
              <a:rPr lang="en-US" altLang="zh-CN" sz="2795" b="1" i="1" dirty="0" smtClean="0">
                <a:solidFill>
                  <a:srgbClr val="0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</a:p>
          <a:p>
            <a:pPr>
              <a:lnSpc>
                <a:spcPts val="3800"/>
              </a:lnSpc>
              <a:tabLst>
                <a:tab pos="139700" algn="l"/>
                <a:tab pos="711200" algn="l"/>
                <a:tab pos="23114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={0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0}</a:t>
            </a:r>
          </a:p>
          <a:p>
            <a:pPr>
              <a:lnSpc>
                <a:spcPts val="2800"/>
              </a:lnSpc>
              <a:tabLst>
                <a:tab pos="139700" algn="l"/>
                <a:tab pos="711200" algn="l"/>
                <a:tab pos="2311400" algn="l"/>
              </a:tabLst>
            </a:pPr>
            <a:r>
              <a:rPr lang="en-US" altLang="zh-CN" dirty="0" smtClean="0"/>
              <a:t>	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↑</a:t>
            </a:r>
            <a:r>
              <a:rPr lang="en-US" altLang="zh-CN" sz="2795" b="1" i="1" dirty="0" smtClean="0">
                <a:solidFill>
                  <a:srgbClr val="0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6210300" y="431800"/>
            <a:ext cx="2840355" cy="14173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  <a:tabLst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卷积和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4300"/>
              </a:lnSpc>
              <a:tabLst>
                <a:tab pos="152400" algn="l"/>
              </a:tabLst>
            </a:pP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求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)*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5359400" y="3365500"/>
            <a:ext cx="4439285" cy="122555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520700" algn="l"/>
              </a:tabLst>
            </a:pP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</a:p>
          <a:p>
            <a:pPr>
              <a:lnSpc>
                <a:spcPts val="3400"/>
              </a:lnSpc>
              <a:tabLst>
                <a:tab pos="520700" algn="l"/>
              </a:tabLst>
            </a:pP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{0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30}</a:t>
            </a:r>
          </a:p>
          <a:p>
            <a:pPr>
              <a:lnSpc>
                <a:spcPts val="3300"/>
              </a:lnSpc>
              <a:tabLst>
                <a:tab pos="520700" algn="l"/>
              </a:tabLst>
            </a:pPr>
            <a:r>
              <a:rPr lang="en-US" altLang="zh-CN" dirty="0" smtClean="0"/>
              <a:t>	  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↑</a:t>
            </a:r>
            <a:r>
              <a:rPr lang="en-US" altLang="zh-CN" sz="279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第3-49页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6362700" y="393700"/>
            <a:ext cx="15240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卷积和</a:t>
            </a: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250" y="1095375"/>
            <a:ext cx="8721090" cy="53651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117600" y="6858000"/>
            <a:ext cx="800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第3-5页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410200" y="3683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.1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6184900" y="368300"/>
            <a:ext cx="26543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400" b="1" dirty="0" smtClean="0">
                <a:solidFill>
                  <a:srgbClr val="0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LTI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离散系统的响应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863600" y="1270000"/>
            <a:ext cx="8765540" cy="53416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152400" algn="l"/>
                <a:tab pos="241300" algn="l"/>
                <a:tab pos="254000" algn="l"/>
                <a:tab pos="431800" algn="l"/>
                <a:tab pos="685800" algn="l"/>
                <a:tab pos="787400" algn="l"/>
                <a:tab pos="1663700" algn="l"/>
              </a:tabLst>
            </a:pPr>
            <a:r>
              <a:rPr lang="en-US" altLang="zh-CN" dirty="0" smtClean="0"/>
              <a:t>	</a:t>
            </a:r>
            <a:r>
              <a:rPr lang="en-US" altLang="zh-CN" sz="3600" dirty="0" smtClean="0">
                <a:solidFill>
                  <a:srgbClr val="FF3000"/>
                </a:solidFill>
                <a:latin typeface="楷体_GB2312" pitchFamily="18" charset="0"/>
                <a:cs typeface="楷体_GB2312" pitchFamily="18" charset="0"/>
              </a:rPr>
              <a:t>二、差分方程的经典解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152400" algn="l"/>
                <a:tab pos="241300" algn="l"/>
                <a:tab pos="254000" algn="l"/>
                <a:tab pos="431800" algn="l"/>
                <a:tab pos="685800" algn="l"/>
                <a:tab pos="787400" algn="l"/>
                <a:tab pos="1663700" algn="l"/>
              </a:tabLst>
            </a:pPr>
            <a:r>
              <a:rPr lang="en-US" altLang="zh-CN" dirty="0" smtClean="0"/>
              <a:t>				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y(k)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n-1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y(k-1)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+…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y(k-n)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f(k)+…+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f(k-m)</a:t>
            </a:r>
          </a:p>
          <a:p>
            <a:pPr>
              <a:lnSpc>
                <a:spcPts val="3700"/>
              </a:lnSpc>
              <a:tabLst>
                <a:tab pos="152400" algn="l"/>
                <a:tab pos="241300" algn="l"/>
                <a:tab pos="254000" algn="l"/>
                <a:tab pos="431800" algn="l"/>
                <a:tab pos="685800" algn="l"/>
                <a:tab pos="787400" algn="l"/>
                <a:tab pos="1663700" algn="l"/>
              </a:tabLst>
            </a:pPr>
            <a:r>
              <a:rPr lang="en-US" altLang="zh-CN" dirty="0" smtClean="0"/>
              <a:t>			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与微分方程经典解类似，上述差分方程的解由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齐次</a:t>
            </a:r>
          </a:p>
          <a:p>
            <a:pPr>
              <a:lnSpc>
                <a:spcPts val="4100"/>
              </a:lnSpc>
              <a:tabLst>
                <a:tab pos="152400" algn="l"/>
                <a:tab pos="241300" algn="l"/>
                <a:tab pos="254000" algn="l"/>
                <a:tab pos="431800" algn="l"/>
                <a:tab pos="685800" algn="l"/>
                <a:tab pos="787400" algn="l"/>
                <a:tab pos="16637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特解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两部分组成。齐次解用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表示，特解用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2700"/>
              </a:lnSpc>
              <a:tabLst>
                <a:tab pos="152400" algn="l"/>
                <a:tab pos="241300" algn="l"/>
                <a:tab pos="254000" algn="l"/>
                <a:tab pos="431800" algn="l"/>
                <a:tab pos="685800" algn="l"/>
                <a:tab pos="787400" algn="l"/>
                <a:tab pos="16637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表示，即</a:t>
            </a:r>
          </a:p>
          <a:p>
            <a:pPr>
              <a:lnSpc>
                <a:spcPts val="4000"/>
              </a:lnSpc>
              <a:tabLst>
                <a:tab pos="152400" algn="l"/>
                <a:tab pos="241300" algn="l"/>
                <a:tab pos="254000" algn="l"/>
                <a:tab pos="431800" algn="l"/>
                <a:tab pos="685800" algn="l"/>
                <a:tab pos="787400" algn="l"/>
                <a:tab pos="1663700" algn="l"/>
              </a:tabLst>
            </a:pPr>
            <a:r>
              <a:rPr lang="en-US" altLang="zh-CN" dirty="0" smtClean="0"/>
              <a:t>							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152400" algn="l"/>
                <a:tab pos="241300" algn="l"/>
                <a:tab pos="254000" algn="l"/>
                <a:tab pos="431800" algn="l"/>
                <a:tab pos="685800" algn="l"/>
                <a:tab pos="787400" algn="l"/>
                <a:tab pos="1663700" algn="l"/>
              </a:tabLst>
            </a:pP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3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齐次解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152400" algn="l"/>
                <a:tab pos="241300" algn="l"/>
                <a:tab pos="254000" algn="l"/>
                <a:tab pos="431800" algn="l"/>
                <a:tab pos="685800" algn="l"/>
                <a:tab pos="787400" algn="l"/>
                <a:tab pos="1663700" algn="l"/>
              </a:tabLst>
            </a:pPr>
            <a:r>
              <a:rPr lang="en-US" altLang="zh-CN" dirty="0" smtClean="0"/>
              <a:t>			</a:t>
            </a:r>
            <a:r>
              <a:rPr lang="en-US" altLang="zh-CN" sz="2795" dirty="0" smtClean="0">
                <a:solidFill>
                  <a:srgbClr val="3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齐次解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是齐次差分方程</a:t>
            </a:r>
          </a:p>
          <a:p>
            <a:pPr>
              <a:lnSpc>
                <a:spcPts val="4000"/>
              </a:lnSpc>
              <a:tabLst>
                <a:tab pos="152400" algn="l"/>
                <a:tab pos="241300" algn="l"/>
                <a:tab pos="254000" algn="l"/>
                <a:tab pos="431800" algn="l"/>
                <a:tab pos="685800" algn="l"/>
                <a:tab pos="787400" algn="l"/>
                <a:tab pos="1663700" algn="l"/>
              </a:tabLst>
            </a:pPr>
            <a:r>
              <a:rPr lang="en-US" altLang="zh-CN" dirty="0" smtClean="0"/>
              <a:t>						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y(k)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n-1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y(k-1)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y(k-n)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>
              <a:lnSpc>
                <a:spcPts val="3500"/>
              </a:lnSpc>
              <a:tabLst>
                <a:tab pos="152400" algn="l"/>
                <a:tab pos="241300" algn="l"/>
                <a:tab pos="254000" algn="l"/>
                <a:tab pos="431800" algn="l"/>
                <a:tab pos="685800" algn="l"/>
                <a:tab pos="787400" algn="l"/>
                <a:tab pos="16637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的解。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3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的函数形式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由上述差分方程的</a:t>
            </a:r>
            <a:r>
              <a:rPr lang="en-US" altLang="zh-CN" sz="2795" dirty="0" smtClean="0">
                <a:solidFill>
                  <a:srgbClr val="3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特征根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确定。</a:t>
            </a:r>
          </a:p>
          <a:p>
            <a:pPr>
              <a:lnSpc>
                <a:spcPts val="2600"/>
              </a:lnSpc>
              <a:tabLst>
                <a:tab pos="152400" algn="l"/>
                <a:tab pos="241300" algn="l"/>
                <a:tab pos="254000" algn="l"/>
                <a:tab pos="431800" algn="l"/>
                <a:tab pos="685800" algn="l"/>
                <a:tab pos="787400" algn="l"/>
                <a:tab pos="1663700" algn="l"/>
              </a:tabLst>
            </a:pPr>
            <a:endParaRPr lang="en-US" altLang="zh-CN" sz="2795" dirty="0" smtClean="0">
              <a:solidFill>
                <a:srgbClr val="000000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342900"/>
            <a:ext cx="9182100" cy="6883400"/>
          </a:xfrm>
          <a:prstGeom prst="rect">
            <a:avLst/>
          </a:prstGeom>
          <a:noFill/>
        </p:spPr>
      </p:pic>
      <p:sp>
        <p:nvSpPr>
          <p:cNvPr id="3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第3-50页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6362700" y="393700"/>
            <a:ext cx="15240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卷积和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104900" y="406400"/>
            <a:ext cx="4432300" cy="104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139700" algn="l"/>
              </a:tabLst>
            </a:pPr>
            <a:r>
              <a:rPr lang="en-US" altLang="zh-CN" sz="2795" dirty="0" smtClean="0">
                <a:solidFill>
                  <a:srgbClr val="3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2.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dirty="0" smtClean="0">
                <a:solidFill>
                  <a:srgbClr val="3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复合系统的单位序列响应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654300" y="2032000"/>
            <a:ext cx="571500" cy="132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216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12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16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16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16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38100" algn="l"/>
              </a:tabLst>
            </a:pPr>
            <a:r>
              <a:rPr lang="en-US" altLang="zh-CN" sz="21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12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1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1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1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117600" y="2222500"/>
            <a:ext cx="4826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216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1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6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16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16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051300" y="2133600"/>
            <a:ext cx="825500" cy="977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US" altLang="zh-CN" sz="215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1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1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1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1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</a:pPr>
            <a:r>
              <a:rPr lang="en-US" altLang="zh-CN" sz="215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6337300" y="2095500"/>
            <a:ext cx="5842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50800" algn="l"/>
              </a:tabLst>
            </a:pPr>
            <a:r>
              <a:rPr lang="en-US" altLang="zh-CN" dirty="0" smtClean="0"/>
              <a:t>	</a:t>
            </a:r>
            <a:r>
              <a:rPr lang="en-US" altLang="zh-CN" sz="216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12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16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16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16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50800" algn="l"/>
              </a:tabLst>
            </a:pPr>
            <a:r>
              <a:rPr lang="en-US" altLang="zh-CN" sz="21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12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1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1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1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7962900" y="2095500"/>
            <a:ext cx="5715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21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12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1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1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1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</a:pPr>
            <a:r>
              <a:rPr lang="en-US" altLang="zh-CN" sz="216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12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16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16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16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5207000" y="1841500"/>
            <a:ext cx="4826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21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1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1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1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</a:pPr>
            <a:r>
              <a:rPr lang="en-US" altLang="zh-CN" sz="21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1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1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1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9042400" y="1841500"/>
            <a:ext cx="4699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21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1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1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1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</a:pPr>
            <a:r>
              <a:rPr lang="en-US" altLang="zh-CN" sz="21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1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1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1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1104900" y="4457700"/>
            <a:ext cx="7858125" cy="228981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25400" algn="l"/>
                <a:tab pos="2349500" algn="l"/>
                <a:tab pos="2552700" algn="l"/>
              </a:tabLst>
            </a:pPr>
            <a:r>
              <a:rPr lang="en-US" altLang="zh-CN" dirty="0" smtClean="0"/>
              <a:t>	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)*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)*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δ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1300"/>
              </a:lnSpc>
              <a:tabLst>
                <a:tab pos="25400" algn="l"/>
                <a:tab pos="2349500" algn="l"/>
                <a:tab pos="2552700" algn="l"/>
              </a:tabLst>
            </a:pPr>
            <a:r>
              <a:rPr lang="en-US" altLang="zh-CN" dirty="0" smtClean="0"/>
              <a:t>			</a:t>
            </a:r>
            <a:endParaRPr lang="en-US" altLang="zh-CN" sz="1610" i="1" dirty="0" smtClean="0">
              <a:solidFill>
                <a:srgbClr val="3030C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300"/>
              </a:lnSpc>
              <a:tabLst>
                <a:tab pos="25400" algn="l"/>
                <a:tab pos="2349500" algn="l"/>
                <a:tab pos="2552700" algn="l"/>
              </a:tabLst>
            </a:pP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)*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</a:p>
          <a:p>
            <a:pPr>
              <a:lnSpc>
                <a:spcPts val="2000"/>
              </a:lnSpc>
              <a:tabLst>
                <a:tab pos="25400" algn="l"/>
                <a:tab pos="2349500" algn="l"/>
                <a:tab pos="2552700" algn="l"/>
              </a:tabLst>
            </a:pPr>
            <a:r>
              <a:rPr lang="en-US" altLang="zh-CN" dirty="0" smtClean="0"/>
              <a:t>		</a:t>
            </a:r>
            <a:endParaRPr lang="en-US" altLang="zh-CN" sz="1610" dirty="0" smtClean="0">
              <a:solidFill>
                <a:srgbClr val="3030C9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  <a:p>
            <a:pPr>
              <a:lnSpc>
                <a:spcPts val="3900"/>
              </a:lnSpc>
              <a:tabLst>
                <a:tab pos="25400" algn="l"/>
                <a:tab pos="2349500" algn="l"/>
                <a:tab pos="2552700" algn="l"/>
              </a:tabLst>
            </a:pP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)*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)*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3500"/>
              </a:lnSpc>
              <a:tabLst>
                <a:tab pos="25400" algn="l"/>
                <a:tab pos="2349500" algn="l"/>
                <a:tab pos="2552700" algn="l"/>
              </a:tabLst>
            </a:pP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3030C9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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)*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)]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3030C9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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)*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)*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3030C9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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030" y="3456305"/>
            <a:ext cx="2352040" cy="49149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600" y="3484880"/>
            <a:ext cx="3496310" cy="42989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2940" y="4973320"/>
            <a:ext cx="1013460" cy="7334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第3-51页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6362700" y="393700"/>
            <a:ext cx="15240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卷积和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2184400" y="1206500"/>
            <a:ext cx="6184900" cy="528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63500" algn="l"/>
                <a:tab pos="101600" algn="l"/>
                <a:tab pos="279400" algn="l"/>
                <a:tab pos="1295400" algn="l"/>
              </a:tabLst>
            </a:pPr>
            <a:r>
              <a:rPr lang="en-US" altLang="zh-CN" dirty="0" smtClean="0"/>
              <a:t>				</a:t>
            </a:r>
            <a:r>
              <a:rPr lang="en-US" altLang="zh-CN" sz="36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常用卷积和公式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63500" algn="l"/>
                <a:tab pos="101600" algn="l"/>
                <a:tab pos="279400" algn="l"/>
                <a:tab pos="1295400" algn="l"/>
              </a:tabLst>
            </a:pPr>
            <a:r>
              <a:rPr lang="en-US" altLang="zh-CN" dirty="0" smtClean="0"/>
              <a:t>		</a:t>
            </a:r>
            <a:r>
              <a:rPr lang="en-US" altLang="zh-CN" sz="2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US" altLang="zh-CN" sz="2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)*</a:t>
            </a:r>
            <a:r>
              <a:rPr lang="en-US" altLang="zh-CN" sz="247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</a:t>
            </a:r>
            <a:r>
              <a:rPr lang="en-US" altLang="zh-CN" sz="2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4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63500" algn="l"/>
                <a:tab pos="101600" algn="l"/>
                <a:tab pos="279400" algn="l"/>
                <a:tab pos="1295400" algn="l"/>
              </a:tabLst>
            </a:pPr>
            <a:r>
              <a:rPr lang="en-US" altLang="zh-CN" dirty="0" smtClean="0"/>
              <a:t>	</a:t>
            </a:r>
            <a:r>
              <a:rPr lang="en-US" altLang="zh-CN" sz="253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en-US" altLang="zh-CN" sz="253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3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53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3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53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53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)*</a:t>
            </a:r>
            <a:r>
              <a:rPr lang="en-US" altLang="zh-CN" sz="261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</a:t>
            </a:r>
            <a:r>
              <a:rPr lang="en-US" altLang="zh-CN" sz="253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3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53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53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3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53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3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47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53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53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3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53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53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53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53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3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53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3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47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53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ts val="3800"/>
              </a:lnSpc>
              <a:tabLst>
                <a:tab pos="63500" algn="l"/>
                <a:tab pos="101600" algn="l"/>
                <a:tab pos="279400" algn="l"/>
                <a:tab pos="1295400" algn="l"/>
              </a:tabLst>
            </a:pPr>
            <a:r>
              <a:rPr lang="en-US" altLang="zh-CN" dirty="0" smtClean="0"/>
              <a:t>	</a:t>
            </a:r>
            <a:r>
              <a:rPr lang="en-US" altLang="zh-CN" sz="2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r>
              <a:rPr lang="en-US" altLang="zh-CN" sz="247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</a:t>
            </a:r>
            <a:r>
              <a:rPr lang="en-US" altLang="zh-CN" sz="2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)*</a:t>
            </a:r>
            <a:r>
              <a:rPr lang="en-US" altLang="zh-CN" sz="247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</a:t>
            </a:r>
            <a:r>
              <a:rPr lang="en-US" altLang="zh-CN" sz="2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47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7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</a:t>
            </a:r>
            <a:r>
              <a:rPr lang="en-US" altLang="zh-CN" sz="2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63500" algn="l"/>
                <a:tab pos="101600" algn="l"/>
                <a:tab pos="279400" algn="l"/>
                <a:tab pos="1295400" algn="l"/>
              </a:tabLst>
            </a:pPr>
            <a:r>
              <a:rPr lang="en-US" altLang="zh-CN" dirty="0" smtClean="0"/>
              <a:t>	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(4)</a:t>
            </a:r>
            <a:r>
              <a:rPr lang="en-US" altLang="zh-CN" sz="247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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)*</a:t>
            </a:r>
            <a:r>
              <a:rPr lang="en-US" altLang="zh-CN" sz="247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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4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7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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ts val="3900"/>
              </a:lnSpc>
              <a:tabLst>
                <a:tab pos="63500" algn="l"/>
                <a:tab pos="101600" algn="l"/>
                <a:tab pos="279400" algn="l"/>
                <a:tab pos="1295400" algn="l"/>
              </a:tabLst>
            </a:pPr>
            <a:r>
              <a:rPr lang="en-US" altLang="zh-CN" dirty="0" smtClean="0"/>
              <a:t>	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(5)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)*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)*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63500" algn="l"/>
                <a:tab pos="101600" algn="l"/>
                <a:tab pos="279400" algn="l"/>
                <a:tab pos="1295400" algn="l"/>
              </a:tabLst>
            </a:pPr>
            <a:r>
              <a:rPr lang="en-US" altLang="zh-CN" dirty="0" smtClean="0"/>
              <a:t>	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(6)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)*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)*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63500" algn="l"/>
                <a:tab pos="101600" algn="l"/>
                <a:tab pos="279400" algn="l"/>
                <a:tab pos="1295400" algn="l"/>
              </a:tabLst>
            </a:pPr>
            <a:r>
              <a:rPr lang="en-US" altLang="zh-CN" dirty="0" smtClean="0"/>
              <a:t>			</a:t>
            </a:r>
            <a:r>
              <a:rPr lang="en-US" altLang="zh-CN" sz="23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)*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)*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63500" algn="l"/>
                <a:tab pos="101600" algn="l"/>
                <a:tab pos="279400" algn="l"/>
                <a:tab pos="1295400" algn="l"/>
              </a:tabLst>
            </a:pPr>
            <a:r>
              <a:rPr lang="en-US" altLang="zh-CN" sz="3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求</a:t>
            </a:r>
            <a:r>
              <a:rPr lang="en-US" altLang="zh-CN" sz="3200" dirty="0" smtClean="0">
                <a:solidFill>
                  <a:srgbClr val="0000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卷积和</a:t>
            </a:r>
            <a:r>
              <a:rPr lang="en-US" altLang="zh-CN" sz="3200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是本章的重点。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61746" y="3937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6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第3-52页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2209800" y="1536700"/>
            <a:ext cx="3585210" cy="26873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2146300" algn="l"/>
                <a:tab pos="2222500" algn="l"/>
                <a:tab pos="2298700" algn="l"/>
                <a:tab pos="2362200" algn="l"/>
                <a:tab pos="2425700" algn="l"/>
                <a:tab pos="2501900" algn="l"/>
              </a:tabLst>
            </a:pP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(1):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)*</a:t>
            </a:r>
            <a:r>
              <a:rPr lang="en-US" altLang="zh-CN" sz="247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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4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7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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)*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3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sz="1390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  <a:p>
            <a:pPr>
              <a:lnSpc>
                <a:spcPts val="1000"/>
              </a:lnSpc>
            </a:pPr>
            <a:endParaRPr lang="en-US" altLang="zh-CN" sz="1390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2146300" algn="l"/>
                <a:tab pos="2222500" algn="l"/>
                <a:tab pos="2298700" algn="l"/>
                <a:tab pos="2362200" algn="l"/>
                <a:tab pos="2425700" algn="l"/>
                <a:tab pos="2501900" algn="l"/>
              </a:tabLst>
            </a:pPr>
            <a:r>
              <a:rPr lang="en-US" altLang="zh-CN" dirty="0" smtClean="0"/>
              <a:t>			</a:t>
            </a:r>
          </a:p>
          <a:p>
            <a:pPr>
              <a:lnSpc>
                <a:spcPts val="2700"/>
              </a:lnSpc>
              <a:tabLst>
                <a:tab pos="2146300" algn="l"/>
                <a:tab pos="2222500" algn="l"/>
                <a:tab pos="2298700" algn="l"/>
                <a:tab pos="2362200" algn="l"/>
                <a:tab pos="2425700" algn="l"/>
                <a:tab pos="2501900" algn="l"/>
              </a:tabLst>
            </a:pPr>
            <a:endParaRPr lang="en-US" altLang="zh-CN" sz="1390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2146300" algn="l"/>
                <a:tab pos="2222500" algn="l"/>
                <a:tab pos="2298700" algn="l"/>
                <a:tab pos="2362200" algn="l"/>
                <a:tab pos="2425700" algn="l"/>
                <a:tab pos="2501900" algn="l"/>
              </a:tabLst>
            </a:pPr>
            <a:r>
              <a:rPr lang="en-US" altLang="zh-CN" dirty="0" smtClean="0"/>
              <a:t>		</a:t>
            </a:r>
            <a:endParaRPr lang="en-US" altLang="zh-CN" sz="2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sz="2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1"/>
          <p:cNvSpPr txBox="1"/>
          <p:nvPr/>
        </p:nvSpPr>
        <p:spPr>
          <a:xfrm>
            <a:off x="1104900" y="1219200"/>
            <a:ext cx="838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证明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6362700" y="393700"/>
            <a:ext cx="15240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卷积和</a:t>
            </a: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975" y="2068830"/>
            <a:ext cx="2333625" cy="1359535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8500" y="4119880"/>
            <a:ext cx="5514975" cy="2153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546100"/>
            <a:ext cx="914400" cy="21209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1300"/>
              </a:lnSpc>
              <a:tabLst>
                <a:tab pos="1384300" algn="l"/>
              </a:tabLst>
            </a:pPr>
            <a:r>
              <a:rPr lang="zh-CN" altLang="en-US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卷积和</a:t>
            </a: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9485" y="1106805"/>
            <a:ext cx="8514715" cy="5426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914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zh-CN" altLang="en-US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卷积和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795" y="1303655"/>
            <a:ext cx="8723630" cy="4500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914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zh-CN" altLang="en-US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卷积和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805" y="1071880"/>
            <a:ext cx="8620760" cy="5443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914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zh-CN" altLang="en-US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卷积和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300" y="1146810"/>
            <a:ext cx="7832090" cy="5262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61746" y="34925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5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第3-57页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6362700" y="393700"/>
            <a:ext cx="15240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卷积和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863600" y="990600"/>
            <a:ext cx="91567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求下列差分方程所描述的离散系统的零输入响应、零状态响应和全响应。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863600" y="1587500"/>
            <a:ext cx="6016625" cy="16611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736600" algn="l"/>
                <a:tab pos="749300" algn="l"/>
                <a:tab pos="825500" algn="l"/>
                <a:tab pos="1079500" algn="l"/>
                <a:tab pos="1104900" algn="l"/>
                <a:tab pos="1143000" algn="l"/>
                <a:tab pos="1739900" algn="l"/>
                <a:tab pos="2146300" algn="l"/>
              </a:tabLst>
            </a:pPr>
            <a:r>
              <a:rPr lang="en-US" altLang="zh-CN" dirty="0" smtClean="0"/>
              <a:t>					</a:t>
            </a:r>
            <a:r>
              <a:rPr lang="en-US" altLang="zh-CN" sz="286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6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6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6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6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8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6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6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6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6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6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8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6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286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8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6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6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6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6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6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8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6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en-US" altLang="zh-CN" sz="28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6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86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6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6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6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  <a:p>
            <a:pPr>
              <a:lnSpc>
                <a:spcPts val="4300"/>
              </a:lnSpc>
              <a:tabLst>
                <a:tab pos="736600" algn="l"/>
                <a:tab pos="749300" algn="l"/>
                <a:tab pos="825500" algn="l"/>
                <a:tab pos="1079500" algn="l"/>
                <a:tab pos="1104900" algn="l"/>
                <a:tab pos="1143000" algn="l"/>
                <a:tab pos="1739900" algn="l"/>
                <a:tab pos="2146300" algn="l"/>
              </a:tabLst>
            </a:pPr>
            <a:r>
              <a:rPr lang="en-US" altLang="zh-CN" dirty="0" smtClean="0"/>
              <a:t>						</a:t>
            </a:r>
            <a:r>
              <a:rPr lang="en-US" altLang="zh-CN" sz="286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6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6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6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6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9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</a:t>
            </a:r>
            <a:r>
              <a:rPr lang="en-US" altLang="zh-CN" sz="28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6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6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6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r>
              <a:rPr lang="en-US" altLang="zh-CN" sz="28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6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6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6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8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6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28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6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8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6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1,</a:t>
            </a:r>
            <a:r>
              <a:rPr lang="en-US" altLang="zh-CN" sz="28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6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6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6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8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6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en-US" altLang="zh-CN" sz="28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6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8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6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800"/>
              </a:lnSpc>
              <a:tabLst>
                <a:tab pos="736600" algn="l"/>
                <a:tab pos="749300" algn="l"/>
                <a:tab pos="825500" algn="l"/>
                <a:tab pos="1079500" algn="l"/>
                <a:tab pos="1104900" algn="l"/>
                <a:tab pos="1143000" algn="l"/>
                <a:tab pos="1739900" algn="l"/>
                <a:tab pos="2146300" algn="l"/>
              </a:tabLst>
            </a:pPr>
            <a:endParaRPr lang="en-US" altLang="zh-CN" sz="301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525" y="2779395"/>
            <a:ext cx="7248525" cy="37985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5" name="TextBox 1"/>
          <p:cNvSpPr txBox="1"/>
          <p:nvPr/>
        </p:nvSpPr>
        <p:spPr>
          <a:xfrm>
            <a:off x="2044700" y="6083300"/>
            <a:ext cx="3493770" cy="52006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</a:pPr>
            <a:r>
              <a:rPr lang="en-US" altLang="zh-CN" sz="271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5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1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1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1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1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7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1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[(</a:t>
            </a:r>
            <a:r>
              <a:rPr lang="en-US" altLang="zh-CN" sz="271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7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1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2710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1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7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1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4(</a:t>
            </a:r>
            <a:r>
              <a:rPr lang="en-US" altLang="zh-CN" sz="271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7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1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en-US" altLang="zh-CN" sz="2710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1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],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第3-58页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6159500" y="6096000"/>
            <a:ext cx="6731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zh-CN" sz="271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1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</a:t>
            </a:r>
            <a:r>
              <a:rPr lang="en-US" altLang="zh-CN" sz="271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1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6108700" y="431800"/>
            <a:ext cx="1778000" cy="16738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  <a:tabLst>
                <a:tab pos="2540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卷积和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3300"/>
              </a:lnSpc>
              <a:tabLst>
                <a:tab pos="254000" algn="l"/>
              </a:tabLst>
            </a:pPr>
            <a:r>
              <a:rPr lang="en-US" altLang="zh-CN" sz="26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6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</a:t>
            </a:r>
            <a:r>
              <a:rPr lang="en-US" altLang="zh-CN" sz="26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1181100" y="431800"/>
            <a:ext cx="4443095" cy="17125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63500" algn="l"/>
                <a:tab pos="7874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700"/>
              </a:lnSpc>
              <a:tabLst>
                <a:tab pos="63500" algn="l"/>
                <a:tab pos="7874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所以其齐次解为：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300"/>
              </a:lnSpc>
              <a:tabLst>
                <a:tab pos="63500" algn="l"/>
                <a:tab pos="787400" algn="l"/>
              </a:tabLst>
            </a:pPr>
            <a:r>
              <a:rPr lang="en-US" altLang="zh-CN" dirty="0" smtClean="0"/>
              <a:t>		</a:t>
            </a:r>
            <a:r>
              <a:rPr lang="en-US" altLang="zh-CN" sz="26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57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6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6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6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6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6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57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6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6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6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2695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6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6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9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57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6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69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6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en-US" altLang="zh-CN" sz="2695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6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4100" y="2352040"/>
            <a:ext cx="6252210" cy="3554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914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zh-CN" altLang="en-US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卷积和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105" y="1151890"/>
            <a:ext cx="8555990" cy="52520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.1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2630170" cy="661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b="1" dirty="0" smtClean="0">
                <a:solidFill>
                  <a:srgbClr val="0030C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LTI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离散系统的响应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  <a:p>
            <a:pPr>
              <a:lnSpc>
                <a:spcPts val="2400"/>
              </a:lnSpc>
            </a:pP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795" y="1111250"/>
            <a:ext cx="8788400" cy="5337175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914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zh-CN" altLang="en-US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卷积和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765" y="1070610"/>
            <a:ext cx="7944485" cy="533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342900"/>
            <a:ext cx="9182100" cy="688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701800" y="1054100"/>
            <a:ext cx="80010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zh-CN" sz="232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如图所示系统，若激励</a:t>
            </a:r>
            <a:r>
              <a:rPr lang="en-US" altLang="zh-CN" sz="232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3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2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2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2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3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2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3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2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32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3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39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</a:t>
            </a:r>
            <a:r>
              <a:rPr lang="en-US" altLang="zh-CN" sz="23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2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2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2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)，求系统的零状态响应。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第3-61页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362700" y="393700"/>
            <a:ext cx="15240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卷积和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562600" y="1003300"/>
            <a:ext cx="355600" cy="67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2320" u="sng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34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134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  <a:p>
            <a:pPr>
              <a:lnSpc>
                <a:spcPts val="3000"/>
              </a:lnSpc>
            </a:pPr>
            <a:r>
              <a:rPr lang="en-US" altLang="zh-CN" sz="232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63600" y="1092200"/>
            <a:ext cx="7112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5" dirty="0" smtClean="0">
                <a:solidFill>
                  <a:srgbClr val="0000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例3: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194300" y="1816100"/>
            <a:ext cx="5842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73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73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3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3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755900" y="2032000"/>
            <a:ext cx="10668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zh-CN" sz="272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2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2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2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2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2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4292600" y="2527300"/>
            <a:ext cx="3429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zh-CN" sz="272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5016500" y="2959100"/>
            <a:ext cx="5334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72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3/4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6337300" y="3263900"/>
            <a:ext cx="4953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72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1/8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3492500" y="2717800"/>
            <a:ext cx="3429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zh-CN" sz="272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365" y="3862070"/>
            <a:ext cx="6642735" cy="27019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914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zh-CN" altLang="en-US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卷积和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795" y="1179195"/>
            <a:ext cx="8082915" cy="51981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914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zh-CN" altLang="en-US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卷积和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405" y="971550"/>
            <a:ext cx="9060815" cy="55168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914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zh-CN" altLang="en-US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卷积和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250" y="1021080"/>
            <a:ext cx="8299450" cy="52946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914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zh-CN" altLang="en-US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卷积和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300" y="925830"/>
            <a:ext cx="6009005" cy="54013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914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zh-CN" altLang="en-US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卷积和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075" y="1128395"/>
            <a:ext cx="8528050" cy="5299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914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zh-CN" altLang="en-US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卷积和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565" y="1045845"/>
            <a:ext cx="8192135" cy="54921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第3-68页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6362700" y="393700"/>
            <a:ext cx="15240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卷积和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1041400" y="1104900"/>
            <a:ext cx="5479415" cy="284099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63500" algn="l"/>
                <a:tab pos="812800" algn="l"/>
                <a:tab pos="10541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解得：</a:t>
            </a:r>
          </a:p>
          <a:p>
            <a:pPr>
              <a:lnSpc>
                <a:spcPts val="4700"/>
              </a:lnSpc>
              <a:tabLst>
                <a:tab pos="63500" algn="l"/>
                <a:tab pos="812800" algn="l"/>
                <a:tab pos="1054100" algn="l"/>
              </a:tabLst>
            </a:pPr>
            <a:r>
              <a:rPr lang="en-US" altLang="zh-CN" dirty="0" smtClean="0"/>
              <a:t>		</a:t>
            </a:r>
            <a:r>
              <a:rPr lang="en-US" altLang="zh-CN" sz="282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63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2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82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2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>
                <a:tab pos="63500" algn="l"/>
                <a:tab pos="812800" algn="l"/>
                <a:tab pos="1054100" algn="l"/>
              </a:tabLst>
            </a:pPr>
            <a:r>
              <a:rPr lang="en-US" altLang="zh-CN" dirty="0" smtClean="0"/>
              <a:t>		</a:t>
            </a:r>
            <a:r>
              <a:rPr lang="en-US" altLang="zh-CN" sz="283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63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3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3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83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3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63500" algn="l"/>
                <a:tab pos="812800" algn="l"/>
                <a:tab pos="10541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系统的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单位序列响应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为：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000"/>
              </a:lnSpc>
              <a:tabLst>
                <a:tab pos="63500" algn="l"/>
                <a:tab pos="812800" algn="l"/>
                <a:tab pos="1054100" algn="l"/>
              </a:tabLst>
            </a:pPr>
            <a:r>
              <a:rPr lang="en-US" altLang="zh-CN" dirty="0" smtClean="0"/>
              <a:t>			</a:t>
            </a:r>
            <a:r>
              <a:rPr lang="en-US" altLang="zh-CN" sz="277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77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7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7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7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7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77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7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(6</a:t>
            </a:r>
            <a:r>
              <a:rPr lang="en-US" altLang="zh-CN" sz="277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7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7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77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7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8)(</a:t>
            </a:r>
            <a:r>
              <a:rPr lang="en-US" altLang="zh-CN" sz="277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77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7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en-US" altLang="zh-CN" sz="2775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6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</a:t>
            </a:r>
            <a:r>
              <a:rPr lang="en-US" altLang="zh-CN" sz="277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7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7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7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7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86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6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</a:t>
            </a:r>
            <a:r>
              <a:rPr lang="en-US" altLang="zh-CN" sz="277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7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7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7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286385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914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zh-CN" altLang="en-US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卷积和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700" y="1063625"/>
            <a:ext cx="8795385" cy="100076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9900" y="2166620"/>
            <a:ext cx="3988435" cy="45974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2870" y="2626360"/>
            <a:ext cx="8101330" cy="39236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.1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2630170" cy="3657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altLang="zh-CN" sz="2400" b="1" dirty="0" smtClean="0">
                <a:solidFill>
                  <a:srgbClr val="0030C9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LTI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离散系统的响应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sp>
        <p:nvSpPr>
          <p:cNvPr id="43" name="TextBox 1"/>
          <p:cNvSpPr txBox="1"/>
          <p:nvPr/>
        </p:nvSpPr>
        <p:spPr>
          <a:xfrm>
            <a:off x="863600" y="1028700"/>
            <a:ext cx="8592185" cy="116141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254000" algn="l"/>
              </a:tabLst>
            </a:pP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3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特解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2600"/>
              </a:lnSpc>
              <a:tabLst>
                <a:tab pos="2540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3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特解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的函数形式与激励函数的形式有关。</a:t>
            </a:r>
            <a:r>
              <a:rPr lang="en-US" altLang="zh-CN" sz="279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列出了几种典型得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所对应的特解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3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。</a:t>
            </a: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4600" y="2335530"/>
            <a:ext cx="8554085" cy="382841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第3-70页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6362700" y="393700"/>
            <a:ext cx="15240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卷积和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863600" y="1143000"/>
            <a:ext cx="8928100" cy="181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>
                <a:tab pos="800100" algn="l"/>
              </a:tabLst>
            </a:pPr>
            <a:r>
              <a:rPr lang="en-US" altLang="zh-CN" sz="2795" dirty="0" smtClean="0">
                <a:solidFill>
                  <a:srgbClr val="0000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例6: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某人向银行贷款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=10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万元，月利率β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=1%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，他定期</a:t>
            </a:r>
          </a:p>
          <a:p>
            <a:pPr>
              <a:lnSpc>
                <a:spcPts val="3700"/>
              </a:lnSpc>
              <a:tabLst>
                <a:tab pos="8001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于每月初还款数为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，尚未还清的款数为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，列</a:t>
            </a:r>
          </a:p>
          <a:p>
            <a:pPr>
              <a:lnSpc>
                <a:spcPts val="3700"/>
              </a:lnSpc>
              <a:tabLst>
                <a:tab pos="8001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出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的方程。如果他从贷款后第一个月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可设为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=0)</a:t>
            </a:r>
          </a:p>
          <a:p>
            <a:pPr>
              <a:lnSpc>
                <a:spcPts val="3700"/>
              </a:lnSpc>
              <a:tabLst>
                <a:tab pos="8001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还款，则有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ε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万元和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(-1)=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=10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万元。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1917700" y="3175000"/>
            <a:ext cx="5524500" cy="81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如每月还款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=0.5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万元，求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ts val="3400"/>
              </a:lnSpc>
            </a:pP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他还清贷款需要几个月？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863600" y="4089400"/>
            <a:ext cx="8915400" cy="255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673100" algn="l"/>
                <a:tab pos="1054100" algn="l"/>
                <a:tab pos="11938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如他想在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个月内还清贷款，求每月还款数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673100" algn="l"/>
                <a:tab pos="1054100" algn="l"/>
                <a:tab pos="1193800" algn="l"/>
              </a:tabLst>
            </a:pPr>
            <a:r>
              <a:rPr lang="en-US" altLang="zh-CN" sz="2795" dirty="0" smtClean="0">
                <a:solidFill>
                  <a:srgbClr val="0000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解：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）列出</a:t>
            </a:r>
            <a:r>
              <a:rPr lang="en-US" altLang="zh-CN" sz="279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的差分方程。</a:t>
            </a:r>
          </a:p>
          <a:p>
            <a:pPr>
              <a:lnSpc>
                <a:spcPts val="4700"/>
              </a:lnSpc>
              <a:tabLst>
                <a:tab pos="673100" algn="l"/>
                <a:tab pos="1054100" algn="l"/>
                <a:tab pos="1193800" algn="l"/>
              </a:tabLst>
            </a:pPr>
            <a:r>
              <a:rPr lang="en-US" altLang="zh-CN" dirty="0" smtClean="0"/>
              <a:t>			</a:t>
            </a:r>
            <a:r>
              <a:rPr lang="en-US" altLang="zh-CN" sz="33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33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3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3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3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3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33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33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3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3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3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1)(1</a:t>
            </a:r>
            <a:r>
              <a:rPr lang="en-US" altLang="zh-CN" sz="33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34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40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</a:t>
            </a:r>
            <a:r>
              <a:rPr lang="en-US" altLang="zh-CN" sz="3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3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33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3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3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3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3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3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3700"/>
              </a:lnSpc>
              <a:tabLst>
                <a:tab pos="673100" algn="l"/>
                <a:tab pos="1054100" algn="l"/>
                <a:tab pos="11938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整理得：</a:t>
            </a:r>
          </a:p>
          <a:p>
            <a:pPr>
              <a:lnSpc>
                <a:spcPts val="4100"/>
              </a:lnSpc>
              <a:tabLst>
                <a:tab pos="673100" algn="l"/>
                <a:tab pos="1054100" algn="l"/>
                <a:tab pos="1193800" algn="l"/>
              </a:tabLst>
            </a:pPr>
            <a:r>
              <a:rPr lang="en-US" altLang="zh-CN" dirty="0" smtClean="0"/>
              <a:t>			</a:t>
            </a:r>
            <a:r>
              <a:rPr lang="en-US" altLang="zh-CN" sz="333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333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33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33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333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33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33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</a:t>
            </a:r>
            <a:r>
              <a:rPr lang="en-US" altLang="zh-CN" sz="333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343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43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</a:t>
            </a:r>
            <a:r>
              <a:rPr lang="en-US" altLang="zh-CN" sz="333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33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333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333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33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33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33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33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33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333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33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</a:t>
            </a:r>
            <a:r>
              <a:rPr lang="en-US" altLang="zh-CN" sz="333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33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333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33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33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33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914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zh-CN" altLang="en-US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卷积和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675" y="1031875"/>
            <a:ext cx="8898890" cy="54273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914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zh-CN" altLang="en-US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卷积和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45" y="1066800"/>
            <a:ext cx="8390255" cy="52984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914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zh-CN" altLang="en-US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卷积和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1120140"/>
            <a:ext cx="9194800" cy="51314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342900"/>
            <a:ext cx="9182100" cy="6883400"/>
          </a:xfrm>
          <a:prstGeom prst="rect">
            <a:avLst/>
          </a:prstGeom>
          <a:noFill/>
        </p:spPr>
      </p:pic>
      <p:sp>
        <p:nvSpPr>
          <p:cNvPr id="3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第3-74页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6362700" y="393700"/>
            <a:ext cx="15240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卷积和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128000" y="2286000"/>
            <a:ext cx="4953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3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3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241800" y="3009900"/>
            <a:ext cx="139700" cy="25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2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171700" y="2235200"/>
            <a:ext cx="914400" cy="95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635000" algn="l"/>
              </a:tabLst>
            </a:pPr>
            <a:r>
              <a:rPr lang="en-US" altLang="zh-CN" sz="23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3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635000" algn="l"/>
              </a:tabLst>
            </a:pPr>
            <a:r>
              <a:rPr lang="en-US" altLang="zh-CN" dirty="0" smtClean="0"/>
              <a:t>	</a:t>
            </a:r>
            <a:r>
              <a:rPr lang="en-US" altLang="zh-CN" sz="228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175500" y="2032000"/>
            <a:ext cx="4826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23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</a:p>
          <a:p>
            <a:pPr>
              <a:lnSpc>
                <a:spcPts val="3300"/>
              </a:lnSpc>
              <a:tabLst>
                <a:tab pos="190500" algn="l"/>
              </a:tabLst>
            </a:pPr>
            <a:r>
              <a:rPr lang="en-US" altLang="zh-CN" sz="230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863600" y="1117600"/>
            <a:ext cx="54991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4292600" algn="l"/>
              </a:tabLst>
            </a:pPr>
            <a:r>
              <a:rPr lang="en-US" altLang="zh-CN" sz="2795" dirty="0" smtClean="0">
                <a:solidFill>
                  <a:srgbClr val="0000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例7: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dirty="0" smtClean="0">
                <a:solidFill>
                  <a:srgbClr val="0000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求图示系统的单位序列响应。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200"/>
              </a:lnSpc>
              <a:tabLst>
                <a:tab pos="4292600" algn="l"/>
              </a:tabLst>
            </a:pPr>
            <a:r>
              <a:rPr lang="en-US" altLang="zh-CN" dirty="0" smtClean="0"/>
              <a:t>	</a:t>
            </a:r>
            <a:r>
              <a:rPr lang="en-US" altLang="zh-CN" sz="23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3479800" y="2247900"/>
            <a:ext cx="4953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4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800"/>
              </a:lnSpc>
            </a:pPr>
            <a:r>
              <a:rPr lang="en-US" altLang="zh-CN" sz="229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4711700" y="2298700"/>
            <a:ext cx="749300" cy="1257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482600" algn="l"/>
              </a:tabLst>
            </a:pPr>
            <a:r>
              <a:rPr lang="en-US" altLang="zh-CN" sz="24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482600" algn="l"/>
              </a:tabLst>
            </a:pPr>
            <a:r>
              <a:rPr lang="en-US" altLang="zh-CN" dirty="0" smtClean="0"/>
              <a:t>	</a:t>
            </a:r>
            <a:r>
              <a:rPr lang="en-US" altLang="zh-CN" sz="22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6083300" y="1981200"/>
            <a:ext cx="749300" cy="54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22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>
              <a:lnSpc>
                <a:spcPts val="2300"/>
              </a:lnSpc>
              <a:tabLst>
                <a:tab pos="63500" algn="l"/>
              </a:tabLst>
            </a:pPr>
            <a:r>
              <a:rPr lang="en-US" altLang="zh-CN" sz="24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-2)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863600" y="3848100"/>
            <a:ext cx="7797800" cy="977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977900" algn="l"/>
              </a:tabLst>
            </a:pPr>
            <a:r>
              <a:rPr lang="en-US" altLang="zh-CN" sz="2795" dirty="0" smtClean="0">
                <a:solidFill>
                  <a:srgbClr val="0000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解：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设一中间变量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，则左边的加法器输出为：</a:t>
            </a:r>
          </a:p>
          <a:p>
            <a:pPr>
              <a:lnSpc>
                <a:spcPts val="4300"/>
              </a:lnSpc>
              <a:tabLst>
                <a:tab pos="977900" algn="l"/>
              </a:tabLst>
            </a:pPr>
            <a:r>
              <a:rPr lang="en-US" altLang="zh-CN" dirty="0" smtClean="0"/>
              <a:t>	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9093200" y="5067300"/>
            <a:ext cx="393700" cy="35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752600" y="4978400"/>
            <a:ext cx="6731000" cy="161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>
                <a:tab pos="11430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整理得：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900"/>
              </a:lnSpc>
              <a:tabLst>
                <a:tab pos="11430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右边加法器输出为：</a:t>
            </a:r>
          </a:p>
          <a:p>
            <a:pPr>
              <a:lnSpc>
                <a:spcPts val="3900"/>
              </a:lnSpc>
              <a:tabLst>
                <a:tab pos="1143000" algn="l"/>
              </a:tabLst>
            </a:pPr>
            <a:r>
              <a:rPr lang="en-US" altLang="zh-CN" dirty="0" smtClean="0"/>
              <a:t>	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15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315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15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第3-75页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6362700" y="393700"/>
            <a:ext cx="15240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卷积和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9080500" y="1676400"/>
            <a:ext cx="4445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1397000" y="1016000"/>
            <a:ext cx="49657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所以，图示系统的差分方程为：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1397000" y="1587500"/>
            <a:ext cx="7112000" cy="111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292100" algn="l"/>
              </a:tabLst>
            </a:pPr>
            <a:r>
              <a:rPr lang="en-US" altLang="zh-CN" dirty="0" smtClean="0"/>
              <a:t>	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292100" algn="l"/>
              </a:tabLst>
            </a:pP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≥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时，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式的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零状态响应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化为齐次方程：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6845300" y="2971800"/>
            <a:ext cx="4191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1727200" y="2857500"/>
            <a:ext cx="45466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1257300" y="3632200"/>
            <a:ext cx="7975600" cy="298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76200" algn="l"/>
                <a:tab pos="139700" algn="l"/>
                <a:tab pos="965200" algn="l"/>
                <a:tab pos="1041400" algn="l"/>
                <a:tab pos="16129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初始状态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  <a:p>
            <a:pPr>
              <a:lnSpc>
                <a:spcPts val="3700"/>
              </a:lnSpc>
              <a:tabLst>
                <a:tab pos="76200" algn="l"/>
                <a:tab pos="139700" algn="l"/>
                <a:tab pos="965200" algn="l"/>
                <a:tab pos="1041400" algn="l"/>
                <a:tab pos="1612900" algn="l"/>
              </a:tabLst>
            </a:pPr>
            <a:r>
              <a:rPr lang="en-US" altLang="zh-CN" dirty="0" smtClean="0"/>
              <a:t>					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>
              <a:lnSpc>
                <a:spcPts val="4500"/>
              </a:lnSpc>
              <a:tabLst>
                <a:tab pos="76200" algn="l"/>
                <a:tab pos="139700" algn="l"/>
                <a:tab pos="965200" algn="l"/>
                <a:tab pos="1041400" algn="l"/>
                <a:tab pos="16129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得：</a:t>
            </a:r>
            <a:r>
              <a:rPr lang="en-US" altLang="zh-CN" sz="285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5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5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8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5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5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5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8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285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8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85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8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5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5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8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en-US" altLang="zh-CN" sz="285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8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94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</a:t>
            </a:r>
            <a:r>
              <a:rPr lang="en-US" altLang="zh-CN" sz="28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5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5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4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4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</a:t>
            </a:r>
            <a:r>
              <a:rPr lang="en-US" altLang="zh-CN" sz="28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5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5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8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76200" algn="l"/>
                <a:tab pos="139700" algn="l"/>
                <a:tab pos="965200" algn="l"/>
                <a:tab pos="1041400" algn="l"/>
                <a:tab pos="16129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迭代得：</a:t>
            </a:r>
          </a:p>
          <a:p>
            <a:pPr>
              <a:lnSpc>
                <a:spcPts val="4200"/>
              </a:lnSpc>
              <a:tabLst>
                <a:tab pos="76200" algn="l"/>
                <a:tab pos="139700" algn="l"/>
                <a:tab pos="965200" algn="l"/>
                <a:tab pos="1041400" algn="l"/>
                <a:tab pos="1612900" algn="l"/>
              </a:tabLst>
            </a:pPr>
            <a:r>
              <a:rPr lang="en-US" altLang="zh-CN" dirty="0" smtClean="0"/>
              <a:t>			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>
              <a:lnSpc>
                <a:spcPts val="4000"/>
              </a:lnSpc>
              <a:tabLst>
                <a:tab pos="76200" algn="l"/>
                <a:tab pos="139700" algn="l"/>
                <a:tab pos="965200" algn="l"/>
                <a:tab pos="1041400" algn="l"/>
                <a:tab pos="1612900" algn="l"/>
              </a:tabLst>
            </a:pPr>
            <a:r>
              <a:rPr lang="en-US" altLang="zh-CN" dirty="0" smtClean="0"/>
              <a:t>				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98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98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98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8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.3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9144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zh-CN" altLang="en-US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卷积和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" y="1023620"/>
            <a:ext cx="8434070" cy="54819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342900"/>
            <a:ext cx="9182100" cy="6883400"/>
          </a:xfrm>
          <a:prstGeom prst="rect">
            <a:avLst/>
          </a:prstGeom>
          <a:noFill/>
        </p:spPr>
      </p:pic>
      <p:sp>
        <p:nvSpPr>
          <p:cNvPr id="3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第3-77页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2959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.4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057900" y="393700"/>
            <a:ext cx="28956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离散系统的E算子分析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6934200" y="2578100"/>
            <a:ext cx="6350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85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8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5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628900" y="1028700"/>
            <a:ext cx="5486400" cy="50736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600"/>
              </a:lnSpc>
            </a:pPr>
            <a:r>
              <a:rPr lang="en-US" altLang="zh-CN" sz="36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*</a:t>
            </a:r>
            <a:r>
              <a:rPr lang="en-US" altLang="zh-CN" sz="36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36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.4</a:t>
            </a:r>
            <a:r>
              <a:rPr lang="en-US" altLang="zh-CN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6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离散系统的E算子分析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536700" y="3327400"/>
            <a:ext cx="7975600" cy="3251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127000" algn="l"/>
                <a:tab pos="152400" algn="l"/>
                <a:tab pos="698500" algn="l"/>
                <a:tab pos="10795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2、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LTI</a:t>
            </a:r>
            <a:r>
              <a:rPr lang="en-US" altLang="zh-CN" sz="2795" dirty="0" smtClean="0">
                <a:solidFill>
                  <a:srgbClr val="0000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离散系统的响应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100"/>
              </a:lnSpc>
              <a:tabLst>
                <a:tab pos="127000" algn="l"/>
                <a:tab pos="152400" algn="l"/>
                <a:tab pos="698500" algn="l"/>
                <a:tab pos="1079500" algn="l"/>
              </a:tabLst>
            </a:pPr>
            <a:r>
              <a:rPr lang="en-US" altLang="zh-CN" dirty="0" smtClean="0"/>
              <a:t>				</a:t>
            </a:r>
            <a:r>
              <a:rPr lang="en-US" altLang="zh-CN" sz="27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7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7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57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7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57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7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500"/>
              </a:lnSpc>
              <a:tabLst>
                <a:tab pos="127000" algn="l"/>
                <a:tab pos="152400" algn="l"/>
                <a:tab pos="698500" algn="l"/>
                <a:tab pos="10795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）零输入响应</a:t>
            </a:r>
            <a:r>
              <a:rPr lang="en-US" altLang="zh-CN" sz="279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ts val="3300"/>
              </a:lnSpc>
              <a:tabLst>
                <a:tab pos="127000" algn="l"/>
                <a:tab pos="152400" algn="l"/>
                <a:tab pos="698500" algn="l"/>
                <a:tab pos="1079500" algn="l"/>
              </a:tabLst>
            </a:pPr>
            <a:r>
              <a:rPr lang="en-US" altLang="zh-CN" dirty="0" smtClean="0"/>
              <a:t>	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输入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为零，由初始状态产生的响应称零输入</a:t>
            </a:r>
          </a:p>
          <a:p>
            <a:pPr>
              <a:lnSpc>
                <a:spcPts val="4400"/>
              </a:lnSpc>
              <a:tabLst>
                <a:tab pos="127000" algn="l"/>
                <a:tab pos="152400" algn="l"/>
                <a:tab pos="698500" algn="l"/>
                <a:tab pos="10795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响应。设初始时刻为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，系统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初始状态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通常指：</a:t>
            </a:r>
          </a:p>
          <a:p>
            <a:pPr>
              <a:lnSpc>
                <a:spcPts val="4000"/>
              </a:lnSpc>
              <a:tabLst>
                <a:tab pos="127000" algn="l"/>
                <a:tab pos="152400" algn="l"/>
                <a:tab pos="698500" algn="l"/>
                <a:tab pos="1079500" algn="l"/>
              </a:tabLst>
            </a:pPr>
            <a:r>
              <a:rPr lang="en-US" altLang="zh-CN" dirty="0" smtClean="0"/>
              <a:t>		</a:t>
            </a:r>
            <a:r>
              <a:rPr lang="en-US" altLang="zh-CN" sz="29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9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7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1),</a:t>
            </a:r>
            <a:r>
              <a:rPr lang="en-US" altLang="zh-CN" sz="29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9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7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2),</a:t>
            </a:r>
            <a:r>
              <a:rPr lang="en-US" altLang="zh-CN" sz="2970" dirty="0" smtClean="0">
                <a:solidFill>
                  <a:srgbClr val="000000"/>
                </a:solidFill>
                <a:latin typeface="MT Extra" panose="05050102010205020202" pitchFamily="18" charset="0"/>
                <a:cs typeface="MT Extra" panose="05050102010205020202" pitchFamily="18" charset="0"/>
              </a:rPr>
              <a:t></a:t>
            </a:r>
            <a:r>
              <a:rPr lang="en-US" altLang="zh-CN" sz="29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9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9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97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97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7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97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（对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阶系统）。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714500" y="2540000"/>
            <a:ext cx="23749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zh-CN" sz="2795" dirty="0" smtClean="0">
                <a:solidFill>
                  <a:srgbClr val="0000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1、描述：</a:t>
            </a:r>
            <a:r>
              <a:rPr lang="en-US" altLang="zh-CN" sz="28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5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5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5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5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400300" y="1828800"/>
            <a:ext cx="38100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LTI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离散系统的基本概念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333500" y="1841500"/>
            <a:ext cx="6096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FF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复习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第3-78页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959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.4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6057900" y="393700"/>
            <a:ext cx="28956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离散系统的E算子分析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1854200" y="3822700"/>
            <a:ext cx="17653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可分解性：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4076700" y="3835400"/>
            <a:ext cx="27305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)+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863600" y="1079500"/>
            <a:ext cx="8890000" cy="274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101600" algn="l"/>
                <a:tab pos="203200" algn="l"/>
                <a:tab pos="393700" algn="l"/>
                <a:tab pos="469900" algn="l"/>
              </a:tabLst>
            </a:pP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）零状态响应</a:t>
            </a:r>
            <a:r>
              <a:rPr lang="en-US" altLang="zh-CN" sz="279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</a:p>
          <a:p>
            <a:pPr>
              <a:lnSpc>
                <a:spcPts val="3300"/>
              </a:lnSpc>
              <a:tabLst>
                <a:tab pos="101600" algn="l"/>
                <a:tab pos="203200" algn="l"/>
                <a:tab pos="393700" algn="l"/>
                <a:tab pos="469900" algn="l"/>
              </a:tabLst>
            </a:pPr>
            <a:r>
              <a:rPr lang="en-US" altLang="zh-CN" dirty="0" smtClean="0"/>
              <a:t>		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初始状态为零，由输入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产生的响应称零状态响应。</a:t>
            </a:r>
          </a:p>
          <a:p>
            <a:pPr>
              <a:lnSpc>
                <a:spcPts val="3400"/>
              </a:lnSpc>
              <a:tabLst>
                <a:tab pos="101600" algn="l"/>
                <a:tab pos="203200" algn="l"/>
                <a:tab pos="393700" algn="l"/>
                <a:tab pos="469900" algn="l"/>
              </a:tabLst>
            </a:pP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）完全响应</a:t>
            </a:r>
            <a:r>
              <a:rPr lang="en-US" altLang="zh-CN" sz="279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  <a:p>
            <a:pPr>
              <a:lnSpc>
                <a:spcPts val="3200"/>
              </a:lnSpc>
              <a:tabLst>
                <a:tab pos="101600" algn="l"/>
                <a:tab pos="203200" algn="l"/>
                <a:tab pos="393700" algn="l"/>
                <a:tab pos="469900" algn="l"/>
              </a:tabLst>
            </a:pPr>
            <a:r>
              <a:rPr lang="en-US" altLang="zh-CN" dirty="0" smtClean="0"/>
              <a:t>	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由初始状态和输入共同产生的响应称为完全响应。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700"/>
              </a:lnSpc>
              <a:tabLst>
                <a:tab pos="101600" algn="l"/>
                <a:tab pos="203200" algn="l"/>
                <a:tab pos="393700" algn="l"/>
                <a:tab pos="4699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3、线性时不变因果系统的性质：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101600" algn="l"/>
                <a:tab pos="203200" algn="l"/>
                <a:tab pos="393700" algn="l"/>
                <a:tab pos="4699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线性：包括以下三个方面：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1041400" y="4406900"/>
            <a:ext cx="7277100" cy="232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812800" algn="l"/>
                <a:tab pos="838200" algn="l"/>
                <a:tab pos="8636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零输入线性：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与初始状态满足线性；</a:t>
            </a:r>
          </a:p>
          <a:p>
            <a:pPr>
              <a:lnSpc>
                <a:spcPts val="4100"/>
              </a:lnSpc>
              <a:tabLst>
                <a:tab pos="812800" algn="l"/>
                <a:tab pos="838200" algn="l"/>
                <a:tab pos="8636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零状态线性：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与输入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满足线性。</a:t>
            </a:r>
          </a:p>
          <a:p>
            <a:pPr>
              <a:lnSpc>
                <a:spcPts val="3800"/>
              </a:lnSpc>
              <a:tabLst>
                <a:tab pos="812800" algn="l"/>
                <a:tab pos="838200" algn="l"/>
                <a:tab pos="863600" algn="l"/>
              </a:tabLst>
            </a:pP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）时不变性：</a:t>
            </a:r>
          </a:p>
          <a:p>
            <a:pPr>
              <a:lnSpc>
                <a:spcPts val="3300"/>
              </a:lnSpc>
              <a:tabLst>
                <a:tab pos="812800" algn="l"/>
                <a:tab pos="838200" algn="l"/>
                <a:tab pos="8636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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3300"/>
              </a:lnSpc>
              <a:tabLst>
                <a:tab pos="812800" algn="l"/>
                <a:tab pos="838200" algn="l"/>
                <a:tab pos="863600" algn="l"/>
              </a:tabLst>
            </a:pPr>
            <a:r>
              <a:rPr lang="en-US" altLang="zh-CN" dirty="0" smtClean="0"/>
              <a:t>	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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683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第3-79页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959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.4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6057900" y="393700"/>
            <a:ext cx="28956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离散系统的E算子分析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754380" y="960120"/>
            <a:ext cx="8199120" cy="45980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152400" algn="l"/>
                <a:tab pos="685800" algn="l"/>
                <a:tab pos="952500" algn="l"/>
                <a:tab pos="965200" algn="l"/>
                <a:tab pos="1193800" algn="l"/>
                <a:tab pos="1422400" algn="l"/>
              </a:tabLst>
            </a:pP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）因果性：</a:t>
            </a:r>
          </a:p>
          <a:p>
            <a:pPr>
              <a:lnSpc>
                <a:spcPts val="4400"/>
              </a:lnSpc>
              <a:tabLst>
                <a:tab pos="152400" algn="l"/>
                <a:tab pos="685800" algn="l"/>
                <a:tab pos="952500" algn="l"/>
                <a:tab pos="965200" algn="l"/>
                <a:tab pos="1193800" algn="l"/>
                <a:tab pos="1422400" algn="l"/>
              </a:tabLst>
            </a:pPr>
            <a:r>
              <a:rPr lang="en-US" altLang="zh-CN" dirty="0" smtClean="0"/>
              <a:t>	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时，输入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)=0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</a:p>
          <a:p>
            <a:pPr>
              <a:lnSpc>
                <a:spcPts val="4000"/>
              </a:lnSpc>
              <a:tabLst>
                <a:tab pos="152400" algn="l"/>
                <a:tab pos="685800" algn="l"/>
                <a:tab pos="952500" algn="l"/>
                <a:tab pos="965200" algn="l"/>
                <a:tab pos="1193800" algn="l"/>
                <a:tab pos="1422400" algn="l"/>
              </a:tabLst>
            </a:pPr>
            <a:r>
              <a:rPr lang="en-US" altLang="zh-CN" dirty="0" smtClean="0"/>
              <a:t>		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时，零状态响应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)=0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ts val="3900"/>
              </a:lnSpc>
              <a:tabLst>
                <a:tab pos="152400" algn="l"/>
                <a:tab pos="685800" algn="l"/>
                <a:tab pos="952500" algn="l"/>
                <a:tab pos="965200" algn="l"/>
                <a:tab pos="1193800" algn="l"/>
                <a:tab pos="1422400" algn="l"/>
              </a:tabLst>
            </a:pPr>
            <a:r>
              <a:rPr lang="en-US" altLang="zh-CN" sz="2795" dirty="0" smtClean="0">
                <a:solidFill>
                  <a:srgbClr val="0000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4.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LTI</a:t>
            </a:r>
            <a:r>
              <a:rPr lang="en-US" altLang="zh-CN" sz="2795" dirty="0" smtClean="0">
                <a:solidFill>
                  <a:srgbClr val="0000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离散系统的差分方程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000"/>
              </a:lnSpc>
              <a:tabLst>
                <a:tab pos="152400" algn="l"/>
                <a:tab pos="685800" algn="l"/>
                <a:tab pos="952500" algn="l"/>
                <a:tab pos="965200" algn="l"/>
                <a:tab pos="1193800" algn="l"/>
                <a:tab pos="14224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已知单输入－单输出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LTI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离散系统的激励为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</a:p>
          <a:p>
            <a:pPr>
              <a:lnSpc>
                <a:spcPts val="3400"/>
              </a:lnSpc>
              <a:tabLst>
                <a:tab pos="152400" algn="l"/>
                <a:tab pos="685800" algn="l"/>
                <a:tab pos="952500" algn="l"/>
                <a:tab pos="965200" algn="l"/>
                <a:tab pos="1193800" algn="l"/>
                <a:tab pos="14224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其全响应为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，那么，描述该系统激励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与响应</a:t>
            </a:r>
          </a:p>
          <a:p>
            <a:pPr>
              <a:lnSpc>
                <a:spcPts val="3400"/>
              </a:lnSpc>
              <a:tabLst>
                <a:tab pos="152400" algn="l"/>
                <a:tab pos="685800" algn="l"/>
                <a:tab pos="952500" algn="l"/>
                <a:tab pos="965200" algn="l"/>
                <a:tab pos="1193800" algn="l"/>
                <a:tab pos="1422400" algn="l"/>
              </a:tabLst>
            </a:pPr>
            <a:r>
              <a:rPr lang="en-US" altLang="zh-CN" dirty="0" smtClean="0"/>
              <a:t>	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之间的关系的数学模型是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阶常系数线性差分方</a:t>
            </a:r>
          </a:p>
          <a:p>
            <a:pPr>
              <a:lnSpc>
                <a:spcPts val="3200"/>
              </a:lnSpc>
              <a:tabLst>
                <a:tab pos="152400" algn="l"/>
                <a:tab pos="685800" algn="l"/>
                <a:tab pos="952500" algn="l"/>
                <a:tab pos="965200" algn="l"/>
                <a:tab pos="1193800" algn="l"/>
                <a:tab pos="14224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程，表示如下：</a:t>
            </a:r>
          </a:p>
          <a:p>
            <a:pPr>
              <a:lnSpc>
                <a:spcPts val="5200"/>
              </a:lnSpc>
              <a:tabLst>
                <a:tab pos="152400" algn="l"/>
                <a:tab pos="685800" algn="l"/>
                <a:tab pos="952500" algn="l"/>
                <a:tab pos="965200" algn="l"/>
                <a:tab pos="1193800" algn="l"/>
                <a:tab pos="1422400" algn="l"/>
              </a:tabLst>
            </a:pPr>
            <a:r>
              <a:rPr lang="en-US" altLang="zh-CN" dirty="0" smtClean="0"/>
              <a:t>						</a:t>
            </a:r>
            <a:endParaRPr lang="en-US" altLang="zh-CN" sz="2780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1150" y="4992370"/>
            <a:ext cx="6544945" cy="1374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117600" y="6858000"/>
            <a:ext cx="800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第3-8页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1016000" y="1104900"/>
            <a:ext cx="8261350" cy="38157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152400" algn="l"/>
                <a:tab pos="1206500" algn="l"/>
                <a:tab pos="12319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795" dirty="0" smtClean="0">
                <a:solidFill>
                  <a:srgbClr val="3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2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：若描述某系统的差分方程为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600"/>
              </a:lnSpc>
              <a:tabLst>
                <a:tab pos="152400" algn="l"/>
                <a:tab pos="1206500" algn="l"/>
                <a:tab pos="12319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y(k)+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4y(k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–1)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4y(k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–2)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f(k)</a:t>
            </a:r>
          </a:p>
          <a:p>
            <a:pPr>
              <a:lnSpc>
                <a:spcPts val="3200"/>
              </a:lnSpc>
              <a:tabLst>
                <a:tab pos="152400" algn="l"/>
                <a:tab pos="1206500" algn="l"/>
                <a:tab pos="12319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已知初始条件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y(0)=0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y(1)=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–1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；激励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f(k)=2</a:t>
            </a:r>
            <a:r>
              <a:rPr lang="en-US" altLang="zh-CN" sz="2795" b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≥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ts val="3100"/>
              </a:lnSpc>
              <a:tabLst>
                <a:tab pos="152400" algn="l"/>
                <a:tab pos="1206500" algn="l"/>
                <a:tab pos="12319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求方程的全解。</a:t>
            </a:r>
          </a:p>
          <a:p>
            <a:pPr>
              <a:lnSpc>
                <a:spcPts val="3500"/>
              </a:lnSpc>
              <a:tabLst>
                <a:tab pos="152400" algn="l"/>
                <a:tab pos="1206500" algn="l"/>
                <a:tab pos="1231900" algn="l"/>
              </a:tabLst>
            </a:pP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特征方程为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altLang="zh-CN" sz="2795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4=0</a:t>
            </a:r>
          </a:p>
          <a:p>
            <a:pPr>
              <a:lnSpc>
                <a:spcPts val="4000"/>
              </a:lnSpc>
              <a:tabLst>
                <a:tab pos="152400" algn="l"/>
                <a:tab pos="1206500" algn="l"/>
                <a:tab pos="12319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可解得特征根λ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–2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，其齐次解</a:t>
            </a:r>
          </a:p>
          <a:p>
            <a:pPr>
              <a:lnSpc>
                <a:spcPts val="3300"/>
              </a:lnSpc>
              <a:tabLst>
                <a:tab pos="152400" algn="l"/>
                <a:tab pos="1206500" algn="l"/>
                <a:tab pos="1231900" algn="l"/>
              </a:tabLst>
            </a:pPr>
            <a:r>
              <a:rPr lang="en-US" altLang="zh-CN" dirty="0" smtClean="0"/>
              <a:t>			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(k)=(C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+C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(–2)</a:t>
            </a:r>
            <a:r>
              <a:rPr lang="en-US" altLang="zh-CN" sz="2795" b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lang="en-US" altLang="zh-CN" sz="1895" b="1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3400"/>
              </a:lnSpc>
              <a:tabLst>
                <a:tab pos="152400" algn="l"/>
                <a:tab pos="1206500" algn="l"/>
                <a:tab pos="12319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特解为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(k)=P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lang="en-US" altLang="zh-CN" sz="2795" b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≥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>
              <a:lnSpc>
                <a:spcPts val="2600"/>
              </a:lnSpc>
              <a:tabLst>
                <a:tab pos="152400" algn="l"/>
                <a:tab pos="1206500" algn="l"/>
                <a:tab pos="12319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代入差分方程得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P(2)</a:t>
            </a:r>
            <a:r>
              <a:rPr lang="en-US" altLang="zh-CN" sz="2795" b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+4P(2)</a:t>
            </a:r>
            <a:r>
              <a:rPr lang="en-US" altLang="zh-CN" sz="2795" b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k-1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+4P(2)</a:t>
            </a:r>
            <a:r>
              <a:rPr lang="en-US" altLang="zh-CN" sz="2795" b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k-2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f(k)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1016000" y="4813300"/>
            <a:ext cx="7112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解得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3327400" y="4876800"/>
            <a:ext cx="863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P=1/4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1016000" y="5283200"/>
            <a:ext cx="7536180" cy="13665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所以得特解：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(k)=2</a:t>
            </a:r>
            <a:r>
              <a:rPr lang="en-US" altLang="zh-CN" sz="2795" b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k-2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≥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>
              <a:lnSpc>
                <a:spcPts val="3300"/>
              </a:lnSpc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故全解为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y(k)=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+y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(C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+C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(–2)</a:t>
            </a:r>
            <a:r>
              <a:rPr lang="en-US" altLang="zh-CN" sz="2795" b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k-2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≥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>
              <a:lnSpc>
                <a:spcPts val="3400"/>
              </a:lnSpc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代入初始条件解得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18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–1/4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5410200" y="3683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.1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6184900" y="368300"/>
            <a:ext cx="26543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400" b="1" dirty="0" smtClean="0">
                <a:solidFill>
                  <a:srgbClr val="0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LTI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离散系统的响应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3" name="TextBox 1"/>
          <p:cNvSpPr txBox="1"/>
          <p:nvPr/>
        </p:nvSpPr>
        <p:spPr>
          <a:xfrm>
            <a:off x="2514600" y="2717800"/>
            <a:ext cx="23241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1),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2540000" y="3289300"/>
            <a:ext cx="23749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2),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6235700" y="3289300"/>
            <a:ext cx="22860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2),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2514600" y="3873500"/>
            <a:ext cx="24130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6235700" y="3873500"/>
            <a:ext cx="22987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第3-80页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6311900" y="2768600"/>
            <a:ext cx="2057400" cy="135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127000" algn="l"/>
                <a:tab pos="139700" algn="l"/>
              </a:tabLst>
            </a:pP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1),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127000" algn="l"/>
                <a:tab pos="139700" algn="l"/>
              </a:tabLst>
            </a:pPr>
            <a:r>
              <a:rPr lang="en-US" altLang="zh-CN" dirty="0" smtClean="0"/>
              <a:t>	</a:t>
            </a:r>
            <a:r>
              <a:rPr lang="en-US" altLang="zh-CN" sz="13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127000" algn="l"/>
                <a:tab pos="139700" algn="l"/>
              </a:tabLst>
            </a:pPr>
            <a:r>
              <a:rPr lang="en-US" altLang="zh-CN" dirty="0" smtClean="0"/>
              <a:t>		</a:t>
            </a:r>
            <a:r>
              <a:rPr lang="en-US" altLang="zh-CN" sz="13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2730500" y="2755900"/>
            <a:ext cx="190500" cy="1358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25400" algn="l"/>
              </a:tabLst>
            </a:pPr>
            <a:r>
              <a:rPr lang="en-US" altLang="zh-CN" sz="138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13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3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138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13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3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500"/>
              </a:lnSpc>
              <a:tabLst>
                <a:tab pos="25400" algn="l"/>
              </a:tabLst>
            </a:pPr>
            <a:r>
              <a:rPr lang="en-US" altLang="zh-CN" sz="1385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13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3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2387600" y="2146300"/>
            <a:ext cx="2159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2095500" y="2260600"/>
            <a:ext cx="1778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5943600" y="2209800"/>
            <a:ext cx="1778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4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2743200" y="2209800"/>
            <a:ext cx="24892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---------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延迟算子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6540500" y="2159000"/>
            <a:ext cx="24892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---------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超前算子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52959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.4</a:t>
            </a:r>
          </a:p>
        </p:txBody>
      </p:sp>
      <p:sp>
        <p:nvSpPr>
          <p:cNvPr id="61" name="TextBox 1"/>
          <p:cNvSpPr txBox="1"/>
          <p:nvPr/>
        </p:nvSpPr>
        <p:spPr>
          <a:xfrm>
            <a:off x="6057900" y="393700"/>
            <a:ext cx="28956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离散系统的E算子分析</a:t>
            </a:r>
          </a:p>
        </p:txBody>
      </p:sp>
      <p:sp>
        <p:nvSpPr>
          <p:cNvPr id="62" name="TextBox 1"/>
          <p:cNvSpPr txBox="1"/>
          <p:nvPr/>
        </p:nvSpPr>
        <p:spPr>
          <a:xfrm>
            <a:off x="1041400" y="1079500"/>
            <a:ext cx="4965700" cy="88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749300" algn="l"/>
              </a:tabLst>
            </a:pPr>
            <a:r>
              <a:rPr lang="en-US" altLang="zh-CN" sz="2795" dirty="0" smtClean="0">
                <a:solidFill>
                  <a:srgbClr val="0000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一、离散系统的差分算子及方程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749300" algn="l"/>
              </a:tabLst>
            </a:pPr>
            <a:r>
              <a:rPr lang="en-US" altLang="zh-CN" dirty="0" smtClean="0"/>
              <a:t>	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、差分算子：</a:t>
            </a:r>
          </a:p>
        </p:txBody>
      </p:sp>
      <p:sp>
        <p:nvSpPr>
          <p:cNvPr id="63" name="TextBox 1"/>
          <p:cNvSpPr txBox="1"/>
          <p:nvPr/>
        </p:nvSpPr>
        <p:spPr>
          <a:xfrm>
            <a:off x="1765300" y="4508500"/>
            <a:ext cx="5353685" cy="16097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571500" algn="l"/>
                <a:tab pos="2298700" algn="l"/>
              </a:tabLst>
            </a:pP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79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阶离散系统的差分算子方程：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400"/>
              </a:lnSpc>
              <a:tabLst>
                <a:tab pos="571500" algn="l"/>
                <a:tab pos="22987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由后向差分方程形式得：</a:t>
            </a:r>
          </a:p>
          <a:p>
            <a:pPr>
              <a:lnSpc>
                <a:spcPts val="4800"/>
              </a:lnSpc>
              <a:tabLst>
                <a:tab pos="571500" algn="l"/>
                <a:tab pos="2298700" algn="l"/>
              </a:tabLst>
            </a:pPr>
            <a:r>
              <a:rPr lang="en-US" altLang="zh-CN" dirty="0" smtClean="0"/>
              <a:t>	</a:t>
            </a:r>
            <a:endParaRPr lang="en-US" altLang="zh-CN" sz="1390" dirty="0" smtClean="0">
              <a:solidFill>
                <a:srgbClr val="000000"/>
              </a:solidFill>
              <a:latin typeface="Symbol" panose="05050102010706020507" pitchFamily="18" charset="0"/>
              <a:cs typeface="Symbol" panose="05050102010706020507" pitchFamily="18" charset="0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580" y="5545455"/>
            <a:ext cx="7051040" cy="97663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.4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28956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离散系统的E算子分析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30" y="1071245"/>
            <a:ext cx="7529195" cy="5413375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.4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28956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离散系统的E算子分析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795" y="1072515"/>
            <a:ext cx="8427720" cy="5168265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5650" y="393700"/>
            <a:ext cx="9182100" cy="688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451100" y="5969000"/>
            <a:ext cx="8890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314700" y="6210300"/>
            <a:ext cx="2326640" cy="46863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第3-83页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104900" y="1003300"/>
            <a:ext cx="5207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993900" y="1003300"/>
            <a:ext cx="73533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图示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LTI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离散系统，写出系统的差分算子方程，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104900" y="1435100"/>
            <a:ext cx="2870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和传输算子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689100" y="4432300"/>
            <a:ext cx="5002530" cy="14687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736600" algn="l"/>
                <a:tab pos="7620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由系统框图得：</a:t>
            </a:r>
          </a:p>
          <a:p>
            <a:pPr>
              <a:lnSpc>
                <a:spcPts val="4400"/>
              </a:lnSpc>
              <a:tabLst>
                <a:tab pos="736600" algn="l"/>
                <a:tab pos="7620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i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i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4000"/>
              </a:lnSpc>
              <a:tabLst>
                <a:tab pos="736600" algn="l"/>
                <a:tab pos="7620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i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4368800" y="6261100"/>
            <a:ext cx="1117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5765800" y="6083300"/>
            <a:ext cx="5080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4279900" y="5905500"/>
            <a:ext cx="11938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14300" algn="l"/>
              </a:tabLst>
            </a:pPr>
            <a:r>
              <a:rPr lang="en-US" altLang="zh-CN" dirty="0" smtClean="0"/>
              <a:t>	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>
              <a:lnSpc>
                <a:spcPts val="2000"/>
              </a:lnSpc>
              <a:tabLst>
                <a:tab pos="114300" algn="l"/>
              </a:tabLst>
            </a:pPr>
            <a:r>
              <a:rPr lang="en-US" altLang="zh-CN" sz="1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</a:t>
            </a:r>
            <a:r>
              <a:rPr lang="en-US" altLang="zh-CN" sz="1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295900" y="4699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.4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6057900" y="469900"/>
            <a:ext cx="28956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离散系统的E算子分析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8305800" y="2628900"/>
            <a:ext cx="812165" cy="162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38100" algn="l"/>
              </a:tabLst>
            </a:pPr>
            <a:r>
              <a:rPr lang="en-US" altLang="zh-CN" dirty="0" smtClean="0"/>
              <a:t>	</a:t>
            </a:r>
            <a:r>
              <a:rPr lang="en-US" altLang="zh-CN" sz="244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4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4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4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38100" algn="l"/>
              </a:tabLst>
            </a:pPr>
            <a:r>
              <a:rPr lang="en-US" altLang="zh-CN" sz="229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290" i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CN" sz="229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9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2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29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29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311400" y="2032000"/>
            <a:ext cx="9525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zh-CN" sz="243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3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3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3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3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3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3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683000" y="2476500"/>
            <a:ext cx="3048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zh-CN" sz="242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3022600" y="2692400"/>
            <a:ext cx="3048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zh-CN" sz="243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4165600" y="2717800"/>
            <a:ext cx="1158875" cy="153289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>
                <a:tab pos="228600" algn="l"/>
              </a:tabLst>
            </a:pPr>
            <a:r>
              <a:rPr lang="en-US" altLang="zh-CN" sz="244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44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4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40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141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300"/>
              </a:lnSpc>
              <a:tabLst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23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3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5473700" y="3073400"/>
            <a:ext cx="794385" cy="114808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>
                <a:tab pos="317500" algn="l"/>
              </a:tabLst>
            </a:pPr>
            <a:r>
              <a:rPr lang="en-US" altLang="zh-CN" sz="243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43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3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30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en-US" altLang="zh-CN" sz="1405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2300"/>
              </a:lnSpc>
              <a:tabLst>
                <a:tab pos="317500" algn="l"/>
              </a:tabLst>
            </a:pPr>
            <a:r>
              <a:rPr lang="en-US" altLang="zh-CN" dirty="0" smtClean="0"/>
              <a:t>	</a:t>
            </a:r>
            <a:r>
              <a:rPr lang="en-US" altLang="zh-CN" sz="22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28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28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28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6235700" y="1549400"/>
            <a:ext cx="2159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243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14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7543800" y="1955800"/>
            <a:ext cx="3048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zh-CN" sz="243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6997700" y="2565400"/>
            <a:ext cx="424180" cy="1725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88900" algn="l"/>
              </a:tabLst>
            </a:pPr>
            <a:r>
              <a:rPr lang="en-US" altLang="zh-CN" sz="243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88900" algn="l"/>
              </a:tabLst>
            </a:pPr>
            <a:r>
              <a:rPr lang="en-US" altLang="zh-CN" dirty="0" smtClean="0"/>
              <a:t>	</a:t>
            </a:r>
            <a:r>
              <a:rPr lang="en-US" altLang="zh-CN" sz="229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290" i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endParaRPr lang="en-US" altLang="zh-CN" sz="1335" baseline="30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952500" y="3632200"/>
            <a:ext cx="1333500" cy="53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</a:pP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解：</a:t>
            </a:r>
            <a:r>
              <a:rPr lang="en-US" altLang="zh-CN" sz="23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3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30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30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30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3695700" y="2095500"/>
            <a:ext cx="5080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4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4787900" y="2032000"/>
            <a:ext cx="876300" cy="3403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24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b="1" i="1" baseline="30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CN" sz="24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6223000" y="2044700"/>
            <a:ext cx="876300" cy="62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482600" algn="l"/>
              </a:tabLst>
            </a:pPr>
            <a:r>
              <a:rPr lang="en-US" altLang="zh-CN" sz="24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b="1" i="1" baseline="30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r>
              <a:rPr lang="en-US" altLang="zh-CN" sz="24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2200"/>
              </a:lnSpc>
              <a:tabLst>
                <a:tab pos="482600" algn="l"/>
              </a:tabLst>
            </a:pPr>
            <a:r>
              <a:rPr lang="en-US" altLang="zh-CN" dirty="0" smtClean="0"/>
              <a:t>	</a:t>
            </a:r>
            <a:r>
              <a:rPr lang="en-US" altLang="zh-CN" sz="2435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35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4290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5414390" y="2645410"/>
            <a:ext cx="2239264" cy="24765"/>
          </a:xfrm>
          <a:custGeom>
            <a:avLst/>
            <a:gdLst>
              <a:gd name="connsiteX0" fmla="*/ 6350 w 2239264"/>
              <a:gd name="connsiteY0" fmla="*/ 6350 h 24765"/>
              <a:gd name="connsiteX1" fmla="*/ 2232914 w 2239264"/>
              <a:gd name="connsiteY1" fmla="*/ 6350 h 247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239264" h="24765">
                <a:moveTo>
                  <a:pt x="6350" y="6350"/>
                </a:moveTo>
                <a:lnTo>
                  <a:pt x="2232914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3317366" y="4108450"/>
            <a:ext cx="2161539" cy="24765"/>
          </a:xfrm>
          <a:custGeom>
            <a:avLst/>
            <a:gdLst>
              <a:gd name="connsiteX0" fmla="*/ 6350 w 2161539"/>
              <a:gd name="connsiteY0" fmla="*/ 6350 h 24765"/>
              <a:gd name="connsiteX1" fmla="*/ 2155190 w 2161539"/>
              <a:gd name="connsiteY1" fmla="*/ 6350 h 247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161539" h="24765">
                <a:moveTo>
                  <a:pt x="6350" y="6350"/>
                </a:moveTo>
                <a:lnTo>
                  <a:pt x="215519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5809107" y="4108450"/>
            <a:ext cx="1750060" cy="24765"/>
          </a:xfrm>
          <a:custGeom>
            <a:avLst/>
            <a:gdLst>
              <a:gd name="connsiteX0" fmla="*/ 6350 w 1750060"/>
              <a:gd name="connsiteY0" fmla="*/ 6350 h 24765"/>
              <a:gd name="connsiteX1" fmla="*/ 1743710 w 1750060"/>
              <a:gd name="connsiteY1" fmla="*/ 6350 h 247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750060" h="24765">
                <a:moveTo>
                  <a:pt x="6350" y="6350"/>
                </a:moveTo>
                <a:lnTo>
                  <a:pt x="1743710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6" name="TextBox 1"/>
          <p:cNvSpPr txBox="1"/>
          <p:nvPr/>
        </p:nvSpPr>
        <p:spPr>
          <a:xfrm>
            <a:off x="2336800" y="2413000"/>
            <a:ext cx="2764155" cy="48133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</a:pP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i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i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435600" y="2654300"/>
            <a:ext cx="2326640" cy="46863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3543300" y="3670300"/>
            <a:ext cx="1891665" cy="48133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400"/>
              </a:lnSpc>
            </a:pP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i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i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2298700" y="3873500"/>
            <a:ext cx="10668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3302000" y="4127500"/>
            <a:ext cx="1169035" cy="46863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4470400" y="4127500"/>
            <a:ext cx="680720" cy="46863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5562600" y="3873500"/>
            <a:ext cx="5969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第3-84页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6438900" y="2717800"/>
            <a:ext cx="10541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</a:pPr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7747000" y="2527300"/>
            <a:ext cx="4953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5638800" y="2235200"/>
            <a:ext cx="1840230" cy="71247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>
                <a:tab pos="711200" algn="l"/>
              </a:tabLst>
            </a:pP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i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i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r>
              <a:rPr lang="en-US" altLang="zh-CN" sz="2400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24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1900"/>
              </a:lnSpc>
              <a:tabLst>
                <a:tab pos="711200" algn="l"/>
              </a:tabLst>
            </a:pPr>
            <a:r>
              <a:rPr lang="en-US" altLang="zh-CN" dirty="0" smtClean="0"/>
              <a:t>	</a:t>
            </a:r>
            <a:r>
              <a:rPr lang="en-US" altLang="zh-CN" sz="1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en-US" altLang="zh-CN" sz="1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5842000" y="3721100"/>
            <a:ext cx="1645920" cy="8915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>
                <a:tab pos="330200" algn="l"/>
              </a:tabLst>
            </a:pPr>
            <a:r>
              <a:rPr lang="en-US" altLang="zh-CN" dirty="0" smtClean="0"/>
              <a:t>	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>
              <a:lnSpc>
                <a:spcPts val="3300"/>
              </a:lnSpc>
              <a:tabLst>
                <a:tab pos="330200" algn="l"/>
              </a:tabLst>
            </a:pP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5219700" y="4127500"/>
            <a:ext cx="1905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61" name="TextBox 1"/>
          <p:cNvSpPr txBox="1"/>
          <p:nvPr/>
        </p:nvSpPr>
        <p:spPr>
          <a:xfrm>
            <a:off x="4203700" y="4127500"/>
            <a:ext cx="1778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</a:pPr>
            <a:r>
              <a:rPr lang="en-US" altLang="zh-CN" sz="1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62" name="TextBox 1"/>
          <p:cNvSpPr txBox="1"/>
          <p:nvPr/>
        </p:nvSpPr>
        <p:spPr>
          <a:xfrm>
            <a:off x="1663700" y="4787900"/>
            <a:ext cx="74803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850900" algn="l"/>
              </a:tabLst>
            </a:pP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差分方程：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4300"/>
              </a:lnSpc>
              <a:tabLst>
                <a:tab pos="850900" algn="l"/>
              </a:tabLst>
            </a:pPr>
            <a:r>
              <a:rPr lang="en-US" altLang="zh-CN" dirty="0" smtClean="0"/>
              <a:t>	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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</a:p>
        </p:txBody>
      </p:sp>
      <p:sp>
        <p:nvSpPr>
          <p:cNvPr id="63" name="TextBox 1"/>
          <p:cNvSpPr txBox="1"/>
          <p:nvPr/>
        </p:nvSpPr>
        <p:spPr>
          <a:xfrm>
            <a:off x="2514600" y="6146800"/>
            <a:ext cx="61976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2)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1)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1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4" name="TextBox 1"/>
          <p:cNvSpPr txBox="1"/>
          <p:nvPr/>
        </p:nvSpPr>
        <p:spPr>
          <a:xfrm>
            <a:off x="1727200" y="5816600"/>
            <a:ext cx="6985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或：</a:t>
            </a:r>
          </a:p>
        </p:txBody>
      </p:sp>
      <p:sp>
        <p:nvSpPr>
          <p:cNvPr id="65" name="TextBox 1"/>
          <p:cNvSpPr txBox="1"/>
          <p:nvPr/>
        </p:nvSpPr>
        <p:spPr>
          <a:xfrm>
            <a:off x="52959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.4</a:t>
            </a:r>
          </a:p>
        </p:txBody>
      </p:sp>
      <p:sp>
        <p:nvSpPr>
          <p:cNvPr id="66" name="TextBox 1"/>
          <p:cNvSpPr txBox="1"/>
          <p:nvPr/>
        </p:nvSpPr>
        <p:spPr>
          <a:xfrm>
            <a:off x="6057900" y="393700"/>
            <a:ext cx="28956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离散系统的E算子分析</a:t>
            </a:r>
          </a:p>
        </p:txBody>
      </p:sp>
      <p:sp>
        <p:nvSpPr>
          <p:cNvPr id="67" name="TextBox 1"/>
          <p:cNvSpPr txBox="1"/>
          <p:nvPr/>
        </p:nvSpPr>
        <p:spPr>
          <a:xfrm>
            <a:off x="1625600" y="3162300"/>
            <a:ext cx="17653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传输算子：</a:t>
            </a:r>
          </a:p>
        </p:txBody>
      </p:sp>
      <p:sp>
        <p:nvSpPr>
          <p:cNvPr id="68" name="TextBox 1"/>
          <p:cNvSpPr txBox="1"/>
          <p:nvPr/>
        </p:nvSpPr>
        <p:spPr>
          <a:xfrm>
            <a:off x="1244600" y="431800"/>
            <a:ext cx="3924300" cy="181546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368300" algn="l"/>
                <a:tab pos="495300" algn="l"/>
              </a:tabLst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200"/>
              </a:lnSpc>
              <a:tabLst>
                <a:tab pos="368300" algn="l"/>
                <a:tab pos="4953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系统的差分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算子方程：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600"/>
              </a:lnSpc>
              <a:tabLst>
                <a:tab pos="368300" algn="l"/>
                <a:tab pos="495300" algn="l"/>
              </a:tabLst>
            </a:pPr>
            <a:r>
              <a:rPr lang="en-US" altLang="zh-CN" dirty="0" smtClean="0"/>
              <a:t>		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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i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00"/>
                </a:solidFill>
                <a:latin typeface="Symbol" panose="05050102010706020507" pitchFamily="18" charset="0"/>
                <a:cs typeface="Symbol" panose="05050102010706020507" pitchFamily="18" charset="0"/>
              </a:rPr>
              <a:t>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i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i="1" baseline="30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-2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.4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28956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离散系统的E算子分析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795" y="1054735"/>
            <a:ext cx="7792085" cy="5442585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5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第3-86页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54483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.4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6210300" y="393700"/>
            <a:ext cx="28956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离散系统的E算子分析</a:t>
            </a: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795" y="1137920"/>
            <a:ext cx="7672070" cy="5277485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.4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28956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离散系统的E算子分析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795" y="981075"/>
            <a:ext cx="8326120" cy="512318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.4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28956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离散系统的E算子分析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1016635"/>
            <a:ext cx="7624445" cy="53721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.4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28956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离散系统的E算子分析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860" y="1032510"/>
            <a:ext cx="8244205" cy="52857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117600" y="6858000"/>
            <a:ext cx="800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第3-9页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448300" y="368300"/>
            <a:ext cx="3315970" cy="3657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5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.1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400" b="1" dirty="0" smtClean="0">
                <a:solidFill>
                  <a:srgbClr val="0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LTI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离散系统的响应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1181100" y="4584700"/>
            <a:ext cx="8549640" cy="19437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533400" algn="l"/>
                <a:tab pos="24892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系统的全响应</a:t>
            </a:r>
            <a:r>
              <a:rPr lang="en-US" altLang="zh-CN" sz="279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可以分解为零输入响应</a:t>
            </a:r>
            <a:r>
              <a:rPr lang="en-US" altLang="zh-CN" sz="279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795" b="1" i="1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和零状</a:t>
            </a:r>
          </a:p>
          <a:p>
            <a:pPr>
              <a:lnSpc>
                <a:spcPts val="4000"/>
              </a:lnSpc>
              <a:tabLst>
                <a:tab pos="533400" algn="l"/>
                <a:tab pos="24892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态响应</a:t>
            </a:r>
            <a:r>
              <a:rPr lang="en-US" altLang="zh-CN" sz="279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795" b="1" i="1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ts val="4100"/>
              </a:lnSpc>
              <a:tabLst>
                <a:tab pos="533400" algn="l"/>
                <a:tab pos="24892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795" b="1" i="1" baseline="-25000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795" b="1" i="1" baseline="-25000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3200"/>
              </a:lnSpc>
              <a:tabLst>
                <a:tab pos="533400" algn="l"/>
                <a:tab pos="2489200" algn="l"/>
              </a:tabLst>
            </a:pP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零输入响应和零状态响应可以</a:t>
            </a:r>
            <a:r>
              <a:rPr lang="en-US" altLang="zh-CN" sz="2795" dirty="0" smtClean="0">
                <a:solidFill>
                  <a:srgbClr val="3030C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分别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用经典法求解。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1104900" y="1092200"/>
            <a:ext cx="8331200" cy="182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152400" algn="l"/>
                <a:tab pos="685800" algn="l"/>
              </a:tabLst>
            </a:pPr>
            <a:r>
              <a:rPr lang="en-US" altLang="zh-CN" sz="3600" dirty="0" smtClean="0">
                <a:solidFill>
                  <a:srgbClr val="FF3000"/>
                </a:solidFill>
                <a:latin typeface="楷体_GB2312" pitchFamily="18" charset="0"/>
                <a:cs typeface="楷体_GB2312" pitchFamily="18" charset="0"/>
              </a:rPr>
              <a:t>三、零输入响应和零状态响应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3100"/>
              </a:lnSpc>
              <a:tabLst>
                <a:tab pos="152400" algn="l"/>
                <a:tab pos="6858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已知单输入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单输出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LTI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离散系统的激励为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，其</a:t>
            </a:r>
          </a:p>
          <a:p>
            <a:pPr>
              <a:lnSpc>
                <a:spcPts val="3400"/>
              </a:lnSpc>
              <a:tabLst>
                <a:tab pos="152400" algn="l"/>
                <a:tab pos="6858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全响应为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，那么，描述该系统激励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与响应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3300"/>
              </a:lnSpc>
              <a:tabLst>
                <a:tab pos="152400" algn="l"/>
                <a:tab pos="6858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之间的关系的数学模型是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阶常系数线性差分方程，</a:t>
            </a: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1950" y="3134995"/>
            <a:ext cx="7169150" cy="120142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.4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28956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离散系统的E算子分析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210" y="1076960"/>
            <a:ext cx="7975600" cy="5311775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.4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28956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离散系统的E算子分析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165" y="1049655"/>
            <a:ext cx="8264525" cy="527431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.4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28956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离散系统的E算子分析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625" y="1021715"/>
            <a:ext cx="7855585" cy="534162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.4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28956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离散系统的E算子分析</a:t>
            </a:r>
            <a:endParaRPr lang="en-US" altLang="zh-CN" sz="2400" dirty="0" smtClean="0">
              <a:solidFill>
                <a:srgbClr val="0030C9"/>
              </a:solidFill>
              <a:latin typeface="黑体" panose="02010609060101010101" pitchFamily="18" charset="-122"/>
              <a:cs typeface="黑体" panose="02010609060101010101" pitchFamily="18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770" y="1174750"/>
            <a:ext cx="8203565" cy="5158105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54100" y="6858000"/>
            <a:ext cx="9144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第3-94页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.5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04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离散系统的零状态响应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863600" y="1168400"/>
            <a:ext cx="8880475" cy="567563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3900"/>
              </a:lnSpc>
              <a:tabLst>
                <a:tab pos="177800" algn="l"/>
                <a:tab pos="393700" algn="l"/>
                <a:tab pos="469900" algn="l"/>
                <a:tab pos="533400" algn="l"/>
                <a:tab pos="1104900" algn="l"/>
                <a:tab pos="1117600" algn="l"/>
                <a:tab pos="1155700" algn="l"/>
                <a:tab pos="1168400" algn="l"/>
                <a:tab pos="1511300" algn="l"/>
              </a:tabLst>
            </a:pPr>
            <a:r>
              <a:rPr lang="en-US" altLang="zh-CN" dirty="0" smtClean="0"/>
              <a:t>									</a:t>
            </a:r>
            <a:r>
              <a:rPr lang="en-US" altLang="zh-CN" sz="3995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*</a:t>
            </a:r>
            <a:r>
              <a:rPr lang="en-US" altLang="zh-CN" sz="3995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3995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.5</a:t>
            </a:r>
            <a:r>
              <a:rPr lang="en-US" altLang="zh-CN" sz="39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995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离散系统的零状态响应</a:t>
            </a:r>
          </a:p>
          <a:p>
            <a:pPr algn="l">
              <a:lnSpc>
                <a:spcPts val="4500"/>
              </a:lnSpc>
              <a:tabLst>
                <a:tab pos="177800" algn="l"/>
                <a:tab pos="393700" algn="l"/>
                <a:tab pos="469900" algn="l"/>
                <a:tab pos="533400" algn="l"/>
                <a:tab pos="1104900" algn="l"/>
                <a:tab pos="1117600" algn="l"/>
                <a:tab pos="1155700" algn="l"/>
                <a:tab pos="1168400" algn="l"/>
                <a:tab pos="1511300" algn="l"/>
              </a:tabLst>
            </a:pPr>
            <a:r>
              <a:rPr lang="en-US" altLang="zh-CN" sz="3600" dirty="0" smtClean="0">
                <a:solidFill>
                  <a:srgbClr val="FF0000"/>
                </a:solidFill>
                <a:latin typeface="楷体_GB2312" pitchFamily="18" charset="0"/>
                <a:cs typeface="楷体_GB2312" pitchFamily="18" charset="0"/>
              </a:rPr>
              <a:t>一、单位序列响应和阶跃响应</a:t>
            </a:r>
          </a:p>
          <a:p>
            <a:pPr algn="l">
              <a:lnSpc>
                <a:spcPts val="3400"/>
              </a:lnSpc>
              <a:tabLst>
                <a:tab pos="177800" algn="l"/>
                <a:tab pos="393700" algn="l"/>
                <a:tab pos="469900" algn="l"/>
                <a:tab pos="533400" algn="l"/>
                <a:tab pos="1104900" algn="l"/>
                <a:tab pos="1117600" algn="l"/>
                <a:tab pos="1155700" algn="l"/>
                <a:tab pos="1168400" algn="l"/>
                <a:tab pos="1511300" algn="l"/>
              </a:tabLst>
            </a:pPr>
            <a:r>
              <a:rPr lang="en-US" altLang="zh-CN" dirty="0" smtClean="0"/>
              <a:t>	</a:t>
            </a:r>
            <a:r>
              <a:rPr lang="en-US" altLang="zh-CN" sz="2795" dirty="0" smtClean="0">
                <a:solidFill>
                  <a:srgbClr val="0000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1.单位序列响应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3100"/>
              </a:lnSpc>
              <a:tabLst>
                <a:tab pos="177800" algn="l"/>
                <a:tab pos="393700" algn="l"/>
                <a:tab pos="469900" algn="l"/>
                <a:tab pos="533400" algn="l"/>
                <a:tab pos="1104900" algn="l"/>
                <a:tab pos="1117600" algn="l"/>
                <a:tab pos="1155700" algn="l"/>
                <a:tab pos="1168400" algn="l"/>
                <a:tab pos="1511300" algn="l"/>
              </a:tabLst>
            </a:pPr>
            <a:r>
              <a:rPr lang="en-US" altLang="zh-CN" dirty="0" smtClean="0"/>
              <a:t>			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当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LTI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系统的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激励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为单位序列δ(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)时，系统的</a:t>
            </a:r>
          </a:p>
          <a:p>
            <a:pPr algn="l">
              <a:lnSpc>
                <a:spcPts val="3300"/>
              </a:lnSpc>
              <a:tabLst>
                <a:tab pos="177800" algn="l"/>
                <a:tab pos="393700" algn="l"/>
                <a:tab pos="469900" algn="l"/>
                <a:tab pos="533400" algn="l"/>
                <a:tab pos="1104900" algn="l"/>
                <a:tab pos="1117600" algn="l"/>
                <a:tab pos="1155700" algn="l"/>
                <a:tab pos="1168400" algn="l"/>
                <a:tab pos="15113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零状态响应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称为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单位序列响应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（或单位样值响应、单</a:t>
            </a:r>
          </a:p>
          <a:p>
            <a:pPr algn="l">
              <a:lnSpc>
                <a:spcPts val="3400"/>
              </a:lnSpc>
              <a:tabLst>
                <a:tab pos="177800" algn="l"/>
                <a:tab pos="393700" algn="l"/>
                <a:tab pos="469900" algn="l"/>
                <a:tab pos="533400" algn="l"/>
                <a:tab pos="1104900" algn="l"/>
                <a:tab pos="1117600" algn="l"/>
                <a:tab pos="1155700" algn="l"/>
                <a:tab pos="1168400" algn="l"/>
                <a:tab pos="15113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位取样响应），用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表示，它的作用与连续系统中</a:t>
            </a:r>
          </a:p>
          <a:p>
            <a:pPr algn="l">
              <a:lnSpc>
                <a:spcPts val="3300"/>
              </a:lnSpc>
              <a:tabLst>
                <a:tab pos="177800" algn="l"/>
                <a:tab pos="393700" algn="l"/>
                <a:tab pos="469900" algn="l"/>
                <a:tab pos="533400" algn="l"/>
                <a:tab pos="1104900" algn="l"/>
                <a:tab pos="1117600" algn="l"/>
                <a:tab pos="1155700" algn="l"/>
                <a:tab pos="1168400" algn="l"/>
                <a:tab pos="1511300" algn="l"/>
              </a:tabLst>
            </a:pPr>
            <a:r>
              <a:rPr lang="en-US" altLang="zh-CN" dirty="0" smtClean="0"/>
              <a:t>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冲激响应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相类似。</a:t>
            </a:r>
          </a:p>
          <a:p>
            <a:pPr algn="l">
              <a:lnSpc>
                <a:spcPts val="3700"/>
              </a:lnSpc>
              <a:tabLst>
                <a:tab pos="177800" algn="l"/>
                <a:tab pos="393700" algn="l"/>
                <a:tab pos="469900" algn="l"/>
                <a:tab pos="533400" algn="l"/>
                <a:tab pos="1104900" algn="l"/>
                <a:tab pos="1117600" algn="l"/>
                <a:tab pos="1155700" algn="l"/>
                <a:tab pos="1168400" algn="l"/>
                <a:tab pos="1511300" algn="l"/>
              </a:tabLst>
            </a:pPr>
            <a:r>
              <a:rPr lang="en-US" altLang="zh-CN" dirty="0" smtClean="0"/>
              <a:t>						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本章第一节我们已经向大家讲述了单位序列响应</a:t>
            </a:r>
          </a:p>
          <a:p>
            <a:pPr algn="l">
              <a:lnSpc>
                <a:spcPts val="3600"/>
              </a:lnSpc>
              <a:tabLst>
                <a:tab pos="177800" algn="l"/>
                <a:tab pos="393700" algn="l"/>
                <a:tab pos="469900" algn="l"/>
                <a:tab pos="533400" algn="l"/>
                <a:tab pos="1104900" algn="l"/>
                <a:tab pos="1117600" algn="l"/>
                <a:tab pos="1155700" algn="l"/>
                <a:tab pos="1168400" algn="l"/>
                <a:tab pos="1511300" algn="l"/>
              </a:tabLst>
            </a:pPr>
            <a:r>
              <a:rPr lang="en-US" altLang="zh-CN" dirty="0" smtClean="0"/>
              <a:t>	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的经典解法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CN" sz="2795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求解差分方程法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algn="l">
              <a:lnSpc>
                <a:spcPts val="3400"/>
              </a:lnSpc>
              <a:tabLst>
                <a:tab pos="177800" algn="l"/>
                <a:tab pos="393700" algn="l"/>
                <a:tab pos="469900" algn="l"/>
                <a:tab pos="533400" algn="l"/>
                <a:tab pos="1104900" algn="l"/>
                <a:tab pos="1117600" algn="l"/>
                <a:tab pos="1155700" algn="l"/>
                <a:tab pos="1168400" algn="l"/>
                <a:tab pos="1511300" algn="l"/>
              </a:tabLst>
            </a:pPr>
            <a:r>
              <a:rPr lang="en-US" altLang="zh-CN" dirty="0" smtClean="0"/>
              <a:t>					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第六章我们会给大家讲解利用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变换法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求解单位</a:t>
            </a:r>
          </a:p>
          <a:p>
            <a:pPr algn="l">
              <a:lnSpc>
                <a:spcPts val="3300"/>
              </a:lnSpc>
              <a:tabLst>
                <a:tab pos="177800" algn="l"/>
                <a:tab pos="393700" algn="l"/>
                <a:tab pos="469900" algn="l"/>
                <a:tab pos="533400" algn="l"/>
                <a:tab pos="1104900" algn="l"/>
                <a:tab pos="1117600" algn="l"/>
                <a:tab pos="1155700" algn="l"/>
                <a:tab pos="1168400" algn="l"/>
                <a:tab pos="1511300" algn="l"/>
              </a:tabLst>
            </a:pPr>
            <a:r>
              <a:rPr lang="en-US" altLang="zh-CN" dirty="0" smtClean="0"/>
              <a:t>		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序列响应。</a:t>
            </a:r>
          </a:p>
          <a:p>
            <a:pPr algn="l">
              <a:lnSpc>
                <a:spcPts val="1000"/>
              </a:lnSpc>
            </a:pPr>
            <a:endParaRPr lang="en-US" altLang="zh-CN" dirty="0" smtClean="0"/>
          </a:p>
          <a:p>
            <a:pPr algn="l">
              <a:lnSpc>
                <a:spcPts val="3000"/>
              </a:lnSpc>
              <a:tabLst>
                <a:tab pos="177800" algn="l"/>
                <a:tab pos="393700" algn="l"/>
                <a:tab pos="469900" algn="l"/>
                <a:tab pos="533400" algn="l"/>
                <a:tab pos="1104900" algn="l"/>
                <a:tab pos="1117600" algn="l"/>
                <a:tab pos="1155700" algn="l"/>
                <a:tab pos="1168400" algn="l"/>
                <a:tab pos="1511300" algn="l"/>
              </a:tabLst>
            </a:pPr>
            <a:r>
              <a:rPr lang="en-US" altLang="zh-CN" dirty="0" smtClean="0"/>
              <a:t>						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本节我们会介绍由</a:t>
            </a:r>
            <a:r>
              <a:rPr lang="en-US" altLang="zh-CN" sz="2795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传输算子</a:t>
            </a:r>
            <a:r>
              <a:rPr lang="en-US" altLang="zh-CN" sz="2795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H(E)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求解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795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795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795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的方法。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.5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04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离散系统的零状态响应</a:t>
            </a: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80" y="1087120"/>
            <a:ext cx="8237855" cy="5285105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.5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04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离散系统的零状态响应</a:t>
            </a: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120" y="1410335"/>
            <a:ext cx="8080375" cy="497205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.5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04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离散系统的零状态响应</a:t>
            </a: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810" y="1138555"/>
            <a:ext cx="8154670" cy="5248275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545846" y="10033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.5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04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离散系统的零状态响应</a:t>
            </a: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300" y="1041400"/>
            <a:ext cx="7865110" cy="5474335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2541" y="350520"/>
            <a:ext cx="9144000" cy="6858000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7999 h 6858000"/>
              <a:gd name="connsiteX3" fmla="*/ 0 w 9144000"/>
              <a:gd name="connsiteY3" fmla="*/ 6857999 h 6858000"/>
              <a:gd name="connsiteX4" fmla="*/ 0 w 9144000"/>
              <a:gd name="connsiteY4" fmla="*/ 0 h 6858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58000">
                <a:moveTo>
                  <a:pt x="0" y="0"/>
                </a:moveTo>
                <a:lnTo>
                  <a:pt x="9144000" y="0"/>
                </a:lnTo>
                <a:lnTo>
                  <a:pt x="9144000" y="6857999"/>
                </a:lnTo>
                <a:lnTo>
                  <a:pt x="0" y="6857999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Freeform 3"/>
          <p:cNvSpPr/>
          <p:nvPr/>
        </p:nvSpPr>
        <p:spPr>
          <a:xfrm>
            <a:off x="772541" y="6827519"/>
            <a:ext cx="4800600" cy="304800"/>
          </a:xfrm>
          <a:custGeom>
            <a:avLst/>
            <a:gdLst>
              <a:gd name="connsiteX0" fmla="*/ 3846575 w 4800600"/>
              <a:gd name="connsiteY0" fmla="*/ 304800 h 304800"/>
              <a:gd name="connsiteX1" fmla="*/ 4800599 w 4800600"/>
              <a:gd name="connsiteY1" fmla="*/ 0 h 304800"/>
              <a:gd name="connsiteX2" fmla="*/ 0 w 4800600"/>
              <a:gd name="connsiteY2" fmla="*/ 0 h 304800"/>
              <a:gd name="connsiteX3" fmla="*/ 0 w 4800600"/>
              <a:gd name="connsiteY3" fmla="*/ 304800 h 304800"/>
              <a:gd name="connsiteX4" fmla="*/ 3846575 w 4800600"/>
              <a:gd name="connsiteY4" fmla="*/ 304800 h 304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00600" h="304800">
                <a:moveTo>
                  <a:pt x="3846576" y="304800"/>
                </a:moveTo>
                <a:lnTo>
                  <a:pt x="4800599" y="0"/>
                </a:lnTo>
                <a:lnTo>
                  <a:pt x="0" y="0"/>
                </a:lnTo>
                <a:lnTo>
                  <a:pt x="0" y="304800"/>
                </a:lnTo>
                <a:lnTo>
                  <a:pt x="3846575" y="30480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66191" y="6821169"/>
            <a:ext cx="4813300" cy="317500"/>
          </a:xfrm>
          <a:custGeom>
            <a:avLst/>
            <a:gdLst>
              <a:gd name="connsiteX0" fmla="*/ 3852925 w 4813300"/>
              <a:gd name="connsiteY0" fmla="*/ 311150 h 317500"/>
              <a:gd name="connsiteX1" fmla="*/ 4806949 w 4813300"/>
              <a:gd name="connsiteY1" fmla="*/ 6350 h 317500"/>
              <a:gd name="connsiteX2" fmla="*/ 6350 w 4813300"/>
              <a:gd name="connsiteY2" fmla="*/ 6350 h 317500"/>
              <a:gd name="connsiteX3" fmla="*/ 6350 w 4813300"/>
              <a:gd name="connsiteY3" fmla="*/ 311150 h 317500"/>
              <a:gd name="connsiteX4" fmla="*/ 3852925 w 4813300"/>
              <a:gd name="connsiteY4" fmla="*/ 311150 h 317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13300" h="317500">
                <a:moveTo>
                  <a:pt x="3852926" y="311150"/>
                </a:moveTo>
                <a:lnTo>
                  <a:pt x="4806949" y="6350"/>
                </a:lnTo>
                <a:lnTo>
                  <a:pt x="6350" y="6350"/>
                </a:lnTo>
                <a:lnTo>
                  <a:pt x="6350" y="311150"/>
                </a:lnTo>
                <a:lnTo>
                  <a:pt x="3852925" y="3111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3063F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8177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8421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28299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199 w 457200"/>
              <a:gd name="connsiteY1" fmla="*/ 0 h 228600"/>
              <a:gd name="connsiteX2" fmla="*/ 457199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199" y="0"/>
                </a:lnTo>
                <a:lnTo>
                  <a:pt x="457199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8299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8299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28299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32734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2986913" y="6946392"/>
            <a:ext cx="143255" cy="143256"/>
          </a:xfrm>
          <a:custGeom>
            <a:avLst/>
            <a:gdLst>
              <a:gd name="connsiteX0" fmla="*/ 143255 w 143255"/>
              <a:gd name="connsiteY0" fmla="*/ 0 h 143256"/>
              <a:gd name="connsiteX1" fmla="*/ 0 w 143255"/>
              <a:gd name="connsiteY1" fmla="*/ 71627 h 143256"/>
              <a:gd name="connsiteX2" fmla="*/ 143255 w 143255"/>
              <a:gd name="connsiteY2" fmla="*/ 143255 h 143256"/>
              <a:gd name="connsiteX3" fmla="*/ 143255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143255" y="0"/>
                </a:moveTo>
                <a:lnTo>
                  <a:pt x="0" y="71627"/>
                </a:lnTo>
                <a:lnTo>
                  <a:pt x="143255" y="143255"/>
                </a:lnTo>
                <a:lnTo>
                  <a:pt x="143255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34273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3451733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3439540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3439540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34395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3439540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38830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3596513" y="6946392"/>
            <a:ext cx="143255" cy="143256"/>
          </a:xfrm>
          <a:custGeom>
            <a:avLst/>
            <a:gdLst>
              <a:gd name="connsiteX0" fmla="*/ 0 w 143255"/>
              <a:gd name="connsiteY0" fmla="*/ 0 h 143256"/>
              <a:gd name="connsiteX1" fmla="*/ 143255 w 143255"/>
              <a:gd name="connsiteY1" fmla="*/ 71627 h 143256"/>
              <a:gd name="connsiteX2" fmla="*/ 0 w 143255"/>
              <a:gd name="connsiteY2" fmla="*/ 143255 h 143256"/>
              <a:gd name="connsiteX3" fmla="*/ 0 w 143255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3255" h="143256">
                <a:moveTo>
                  <a:pt x="0" y="0"/>
                </a:moveTo>
                <a:lnTo>
                  <a:pt x="143255" y="71627"/>
                </a:lnTo>
                <a:lnTo>
                  <a:pt x="0" y="143255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36948" y="6891528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4061333" y="6915911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4049140" y="6903719"/>
            <a:ext cx="533400" cy="228600"/>
          </a:xfrm>
          <a:custGeom>
            <a:avLst/>
            <a:gdLst>
              <a:gd name="connsiteX0" fmla="*/ 0 w 533400"/>
              <a:gd name="connsiteY0" fmla="*/ 0 h 228600"/>
              <a:gd name="connsiteX1" fmla="*/ 533400 w 533400"/>
              <a:gd name="connsiteY1" fmla="*/ 0 h 228600"/>
              <a:gd name="connsiteX2" fmla="*/ 533400 w 533400"/>
              <a:gd name="connsiteY2" fmla="*/ 228600 h 228600"/>
              <a:gd name="connsiteX3" fmla="*/ 0 w 533400"/>
              <a:gd name="connsiteY3" fmla="*/ 228600 h 228600"/>
              <a:gd name="connsiteX4" fmla="*/ 0 w 5334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228600">
                <a:moveTo>
                  <a:pt x="0" y="0"/>
                </a:moveTo>
                <a:lnTo>
                  <a:pt x="533400" y="0"/>
                </a:lnTo>
                <a:lnTo>
                  <a:pt x="5334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4049140" y="6903719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4049140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4049140" y="7118604"/>
            <a:ext cx="533400" cy="13716"/>
          </a:xfrm>
          <a:custGeom>
            <a:avLst/>
            <a:gdLst>
              <a:gd name="connsiteX0" fmla="*/ 0 w 533400"/>
              <a:gd name="connsiteY0" fmla="*/ 6858 h 13716"/>
              <a:gd name="connsiteX1" fmla="*/ 533400 w 5334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33400" h="13716">
                <a:moveTo>
                  <a:pt x="0" y="6858"/>
                </a:moveTo>
                <a:lnTo>
                  <a:pt x="5334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4568825" y="6903719"/>
            <a:ext cx="13715" cy="228600"/>
          </a:xfrm>
          <a:custGeom>
            <a:avLst/>
            <a:gdLst>
              <a:gd name="connsiteX0" fmla="*/ 6857 w 13715"/>
              <a:gd name="connsiteY0" fmla="*/ 0 h 228600"/>
              <a:gd name="connsiteX1" fmla="*/ 6857 w 13715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5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2208148" y="6891528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2400300" y="6934200"/>
            <a:ext cx="108076" cy="143256"/>
          </a:xfrm>
          <a:custGeom>
            <a:avLst/>
            <a:gdLst>
              <a:gd name="connsiteX0" fmla="*/ 108076 w 108076"/>
              <a:gd name="connsiteY0" fmla="*/ 0 h 143256"/>
              <a:gd name="connsiteX1" fmla="*/ 0 w 108076"/>
              <a:gd name="connsiteY1" fmla="*/ 71628 h 143256"/>
              <a:gd name="connsiteX2" fmla="*/ 108076 w 108076"/>
              <a:gd name="connsiteY2" fmla="*/ 143256 h 143256"/>
              <a:gd name="connsiteX3" fmla="*/ 108076 w 108076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8076" h="143256">
                <a:moveTo>
                  <a:pt x="108076" y="0"/>
                </a:moveTo>
                <a:lnTo>
                  <a:pt x="0" y="71628"/>
                </a:lnTo>
                <a:lnTo>
                  <a:pt x="108076" y="143256"/>
                </a:lnTo>
                <a:lnTo>
                  <a:pt x="108076" y="0"/>
                </a:lnTo>
              </a:path>
            </a:pathLst>
          </a:custGeom>
          <a:solidFill>
            <a:srgbClr val="E1E8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2365120" y="6934200"/>
            <a:ext cx="16764" cy="143129"/>
          </a:xfrm>
          <a:custGeom>
            <a:avLst/>
            <a:gdLst>
              <a:gd name="connsiteX0" fmla="*/ 8382 w 16764"/>
              <a:gd name="connsiteY0" fmla="*/ 0 h 143129"/>
              <a:gd name="connsiteX1" fmla="*/ 8382 w 16764"/>
              <a:gd name="connsiteY1" fmla="*/ 143129 h 1431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6764" h="143129">
                <a:moveTo>
                  <a:pt x="8382" y="0"/>
                </a:moveTo>
                <a:lnTo>
                  <a:pt x="8382" y="143129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2232532" y="6915911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2426080" y="6958583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8 h 143256"/>
              <a:gd name="connsiteX2" fmla="*/ 106679 w 106679"/>
              <a:gd name="connsiteY2" fmla="*/ 143256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8"/>
                </a:lnTo>
                <a:lnTo>
                  <a:pt x="106679" y="143256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2389504" y="6958583"/>
            <a:ext cx="18288" cy="143256"/>
          </a:xfrm>
          <a:custGeom>
            <a:avLst/>
            <a:gdLst>
              <a:gd name="connsiteX0" fmla="*/ 9144 w 18288"/>
              <a:gd name="connsiteY0" fmla="*/ 0 h 143256"/>
              <a:gd name="connsiteX1" fmla="*/ 9144 w 18288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88" h="143256">
                <a:moveTo>
                  <a:pt x="9144" y="0"/>
                </a:moveTo>
                <a:lnTo>
                  <a:pt x="9144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2220341" y="6903719"/>
            <a:ext cx="457200" cy="228600"/>
          </a:xfrm>
          <a:custGeom>
            <a:avLst/>
            <a:gdLst>
              <a:gd name="connsiteX0" fmla="*/ 0 w 457200"/>
              <a:gd name="connsiteY0" fmla="*/ 0 h 228600"/>
              <a:gd name="connsiteX1" fmla="*/ 457200 w 457200"/>
              <a:gd name="connsiteY1" fmla="*/ 0 h 228600"/>
              <a:gd name="connsiteX2" fmla="*/ 457200 w 457200"/>
              <a:gd name="connsiteY2" fmla="*/ 228600 h 228600"/>
              <a:gd name="connsiteX3" fmla="*/ 0 w 457200"/>
              <a:gd name="connsiteY3" fmla="*/ 228600 h 228600"/>
              <a:gd name="connsiteX4" fmla="*/ 0 w 457200"/>
              <a:gd name="connsiteY4" fmla="*/ 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228600">
                <a:moveTo>
                  <a:pt x="0" y="0"/>
                </a:moveTo>
                <a:lnTo>
                  <a:pt x="457200" y="0"/>
                </a:lnTo>
                <a:lnTo>
                  <a:pt x="457200" y="228600"/>
                </a:lnTo>
                <a:lnTo>
                  <a:pt x="0" y="228600"/>
                </a:lnTo>
                <a:lnTo>
                  <a:pt x="0" y="0"/>
                </a:lnTo>
              </a:path>
            </a:pathLst>
          </a:custGeom>
          <a:solidFill>
            <a:srgbClr val="CCD9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2220341" y="6903719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D7E1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2220341" y="6903719"/>
            <a:ext cx="13716" cy="228600"/>
          </a:xfrm>
          <a:custGeom>
            <a:avLst/>
            <a:gdLst>
              <a:gd name="connsiteX0" fmla="*/ 6857 w 13716"/>
              <a:gd name="connsiteY0" fmla="*/ 0 h 228600"/>
              <a:gd name="connsiteX1" fmla="*/ 6857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7" y="0"/>
                </a:moveTo>
                <a:lnTo>
                  <a:pt x="6857" y="228600"/>
                </a:lnTo>
              </a:path>
            </a:pathLst>
          </a:custGeom>
          <a:ln w="12700">
            <a:solidFill>
              <a:srgbClr val="E1E8FD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2220341" y="7118604"/>
            <a:ext cx="457200" cy="13716"/>
          </a:xfrm>
          <a:custGeom>
            <a:avLst/>
            <a:gdLst>
              <a:gd name="connsiteX0" fmla="*/ 0 w 457200"/>
              <a:gd name="connsiteY0" fmla="*/ 6858 h 13716"/>
              <a:gd name="connsiteX1" fmla="*/ 457200 w 457200"/>
              <a:gd name="connsiteY1" fmla="*/ 6858 h 137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57200" h="13716">
                <a:moveTo>
                  <a:pt x="0" y="6858"/>
                </a:moveTo>
                <a:lnTo>
                  <a:pt x="457200" y="6858"/>
                </a:lnTo>
              </a:path>
            </a:pathLst>
          </a:custGeom>
          <a:ln w="12700">
            <a:solidFill>
              <a:srgbClr val="A6AEC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2663825" y="6903719"/>
            <a:ext cx="13716" cy="228600"/>
          </a:xfrm>
          <a:custGeom>
            <a:avLst/>
            <a:gdLst>
              <a:gd name="connsiteX0" fmla="*/ 6858 w 13716"/>
              <a:gd name="connsiteY0" fmla="*/ 0 h 228600"/>
              <a:gd name="connsiteX1" fmla="*/ 6858 w 13716"/>
              <a:gd name="connsiteY1" fmla="*/ 228600 h 228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716" h="228600">
                <a:moveTo>
                  <a:pt x="6858" y="0"/>
                </a:moveTo>
                <a:lnTo>
                  <a:pt x="6858" y="228600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2413889" y="6946392"/>
            <a:ext cx="106679" cy="143256"/>
          </a:xfrm>
          <a:custGeom>
            <a:avLst/>
            <a:gdLst>
              <a:gd name="connsiteX0" fmla="*/ 106679 w 106679"/>
              <a:gd name="connsiteY0" fmla="*/ 0 h 143256"/>
              <a:gd name="connsiteX1" fmla="*/ 0 w 106679"/>
              <a:gd name="connsiteY1" fmla="*/ 71627 h 143256"/>
              <a:gd name="connsiteX2" fmla="*/ 106679 w 106679"/>
              <a:gd name="connsiteY2" fmla="*/ 143255 h 143256"/>
              <a:gd name="connsiteX3" fmla="*/ 106679 w 106679"/>
              <a:gd name="connsiteY3" fmla="*/ 0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06679" h="143256">
                <a:moveTo>
                  <a:pt x="106679" y="0"/>
                </a:moveTo>
                <a:lnTo>
                  <a:pt x="0" y="71627"/>
                </a:lnTo>
                <a:lnTo>
                  <a:pt x="106679" y="143255"/>
                </a:lnTo>
                <a:lnTo>
                  <a:pt x="106679" y="0"/>
                </a:lnTo>
              </a:path>
            </a:pathLst>
          </a:custGeom>
          <a:solidFill>
            <a:srgbClr val="7A829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2377313" y="6946392"/>
            <a:ext cx="18160" cy="143256"/>
          </a:xfrm>
          <a:custGeom>
            <a:avLst/>
            <a:gdLst>
              <a:gd name="connsiteX0" fmla="*/ 9080 w 18160"/>
              <a:gd name="connsiteY0" fmla="*/ 0 h 143256"/>
              <a:gd name="connsiteX1" fmla="*/ 9080 w 18160"/>
              <a:gd name="connsiteY1" fmla="*/ 143256 h 1432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160" h="143256">
                <a:moveTo>
                  <a:pt x="9080" y="0"/>
                </a:moveTo>
                <a:lnTo>
                  <a:pt x="9080" y="143256"/>
                </a:lnTo>
              </a:path>
            </a:pathLst>
          </a:custGeom>
          <a:ln w="12700">
            <a:solidFill>
              <a:srgbClr val="7A829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342900"/>
            <a:ext cx="91694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6680200"/>
            <a:ext cx="8712200" cy="889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6819900"/>
            <a:ext cx="9169400" cy="4064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1003300" y="6858000"/>
            <a:ext cx="1028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第3-123页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216400" y="6934200"/>
            <a:ext cx="177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400" dirty="0" smtClean="0">
                <a:solidFill>
                  <a:srgbClr val="30639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■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244600" y="393700"/>
            <a:ext cx="2768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795" dirty="0" smtClean="0">
                <a:solidFill>
                  <a:srgbClr val="FFFFFF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信号与系统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电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子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教</a:t>
            </a:r>
            <a:r>
              <a:rPr lang="en-US" altLang="zh-CN" sz="1800" dirty="0" smtClean="0">
                <a:solidFill>
                  <a:srgbClr val="FFFFFF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808080"/>
                </a:solidFill>
                <a:latin typeface="华文行楷" panose="02010800040101010101" pitchFamily="18" charset="-122"/>
                <a:cs typeface="华文行楷" panose="02010800040101010101" pitchFamily="18" charset="-122"/>
              </a:rPr>
              <a:t>案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219700" y="393700"/>
            <a:ext cx="457200" cy="3530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  <a:sym typeface="+mn-ea"/>
              </a:rPr>
              <a:t>7</a:t>
            </a: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.5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981700" y="393700"/>
            <a:ext cx="30480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dirty="0" smtClean="0">
                <a:solidFill>
                  <a:srgbClr val="0030C9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离散系统的零状态响应</a:t>
            </a: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300" y="1009015"/>
            <a:ext cx="7703820" cy="55378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3077</Words>
  <Application>Microsoft Office PowerPoint</Application>
  <PresentationFormat>自定义</PresentationFormat>
  <Paragraphs>1644</Paragraphs>
  <Slides>123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123</vt:i4>
      </vt:variant>
    </vt:vector>
  </HeadingPairs>
  <TitlesOfParts>
    <vt:vector size="135" baseType="lpstr">
      <vt:lpstr>方正舒体</vt:lpstr>
      <vt:lpstr>黑体</vt:lpstr>
      <vt:lpstr>华文行楷</vt:lpstr>
      <vt:lpstr>楷体_GB2312</vt:lpstr>
      <vt:lpstr>宋体</vt:lpstr>
      <vt:lpstr>Arial</vt:lpstr>
      <vt:lpstr>Calibri</vt:lpstr>
      <vt:lpstr>MT Extra</vt:lpstr>
      <vt:lpstr>Symbol</vt:lpstr>
      <vt:lpstr>Times New Roman</vt:lpstr>
      <vt:lpstr>Office Theme</vt:lpstr>
      <vt:lpstr>WPS 公式 3.0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Administrator</cp:lastModifiedBy>
  <cp:revision>94</cp:revision>
  <dcterms:created xsi:type="dcterms:W3CDTF">2006-08-16T00:00:00Z</dcterms:created>
  <dcterms:modified xsi:type="dcterms:W3CDTF">2080-05-01T18:01:47Z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2052-11.1.0.9998</vt:lpwstr>
  </property>
</Properties>
</file>